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fonts/font1.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1"/>
  </p:notesMasterIdLst>
  <p:sldIdLst>
    <p:sldId id="256" r:id="rId3"/>
    <p:sldId id="292" r:id="rId4"/>
    <p:sldId id="293" r:id="rId5"/>
    <p:sldId id="337" r:id="rId6"/>
    <p:sldId id="336" r:id="rId7"/>
    <p:sldId id="352" r:id="rId8"/>
    <p:sldId id="296" r:id="rId9"/>
    <p:sldId id="339" r:id="rId10"/>
    <p:sldId id="353" r:id="rId11"/>
    <p:sldId id="340" r:id="rId12"/>
    <p:sldId id="303" r:id="rId13"/>
    <p:sldId id="341" r:id="rId14"/>
    <p:sldId id="354" r:id="rId15"/>
    <p:sldId id="295" r:id="rId16"/>
    <p:sldId id="297" r:id="rId17"/>
    <p:sldId id="343" r:id="rId18"/>
    <p:sldId id="344" r:id="rId19"/>
    <p:sldId id="345" r:id="rId20"/>
    <p:sldId id="347" r:id="rId21"/>
    <p:sldId id="355" r:id="rId22"/>
    <p:sldId id="309" r:id="rId23"/>
    <p:sldId id="348" r:id="rId24"/>
    <p:sldId id="349" r:id="rId25"/>
    <p:sldId id="350" r:id="rId26"/>
    <p:sldId id="351" r:id="rId27"/>
    <p:sldId id="356" r:id="rId28"/>
    <p:sldId id="358" r:id="rId29"/>
    <p:sldId id="281" r:id="rId30"/>
  </p:sldIdLst>
  <p:sldSz cx="12192000" cy="6858000"/>
  <p:notesSz cx="6858000" cy="9144000"/>
  <p:embeddedFontLst>
    <p:embeddedFont>
      <p:font typeface="等线" charset="0"/>
      <p:regular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xiaowen"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A3D20"/>
    <a:srgbClr val="D7D4D5"/>
    <a:srgbClr val="F1EDBC"/>
    <a:srgbClr val="F4CBC4"/>
    <a:srgbClr val="EECC9E"/>
    <a:srgbClr val="FDFCEC"/>
    <a:srgbClr val="DEC7BF"/>
    <a:srgbClr val="BE9C90"/>
    <a:srgbClr val="E0CDC6"/>
    <a:srgbClr val="D8AA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66" d="100"/>
          <a:sy n="66" d="100"/>
        </p:scale>
        <p:origin x="-876" y="-96"/>
      </p:cViewPr>
      <p:guideLst>
        <p:guide orient="horz" pos="2199"/>
        <p:guide pos="37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font" Target="fonts/font1.fntdata"/><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1-15T20:18:13.902" idx="1">
    <p:pos x="7088" y="1076"/>
    <p:text>这里的同步异步网络和编程中的同步阻塞io和异步非阻塞io是两回事。</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3-01-15T20:18:13.902" idx="1">
    <p:pos x="7088" y="1076"/>
    <p:text>这里的同步异步网络和编程中的同步阻塞io和异步非阻塞io是两回事。</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3-01-15T20:18:13.902" idx="1">
    <p:pos x="7088" y="1076"/>
    <p:text>这里的同步异步网络和编程中的同步阻塞io和异步非阻塞io是两回事。</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3-01-15T20:18:13.902" idx="1">
    <p:pos x="7088" y="1076"/>
    <p:text>这里的同步异步网络和编程中的同步阻塞io和异步非阻塞io是两回事。</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3-01-15T20:18:13.902" idx="1">
    <p:pos x="7088" y="1076"/>
    <p:text>这里的同步异步网络和编程中的同步阻塞io和异步非阻塞io是两回事。</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27E2A6-B0D8-48B3-968C-EB044FFD9CC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44F91-181C-41BA-BCB4-94213519536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11EBAE16-7D86-438A-8CA7-EFA8581848DF}"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AA9CBD-BBB6-4AF0-8B1E-AB29AB08E9C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CEC"/>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3" Type="http://schemas.openxmlformats.org/officeDocument/2006/relationships/comments" Target="../comments/comment5.xml"/><Relationship Id="rId12" Type="http://schemas.openxmlformats.org/officeDocument/2006/relationships/slideLayout" Target="../slideLayouts/slideLayout1.xml"/><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 Type="http://schemas.openxmlformats.org/officeDocument/2006/relationships/image" Target="../media/image3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1" Type="http://schemas.openxmlformats.org/officeDocument/2006/relationships/slideLayout" Target="../slideLayouts/slideLayout1.xml"/><Relationship Id="rId10" Type="http://schemas.openxmlformats.org/officeDocument/2006/relationships/image" Target="../media/image33.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1" Type="http://schemas.openxmlformats.org/officeDocument/2006/relationships/slideLayout" Target="../slideLayouts/slideLayout2.xml"/><Relationship Id="rId10" Type="http://schemas.openxmlformats.org/officeDocument/2006/relationships/image" Target="../media/image44.png"/><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1" y="2968283"/>
            <a:ext cx="3152473" cy="3889716"/>
          </a:xfrm>
          <a:custGeom>
            <a:avLst/>
            <a:gdLst>
              <a:gd name="connsiteX0" fmla="*/ 145946 w 3518489"/>
              <a:gd name="connsiteY0" fmla="*/ 1176 h 5130092"/>
              <a:gd name="connsiteX1" fmla="*/ 2739367 w 3518489"/>
              <a:gd name="connsiteY1" fmla="*/ 2246841 h 5130092"/>
              <a:gd name="connsiteX2" fmla="*/ 3493863 w 3518489"/>
              <a:gd name="connsiteY2" fmla="*/ 5025022 h 5130092"/>
              <a:gd name="connsiteX3" fmla="*/ 3518489 w 3518489"/>
              <a:gd name="connsiteY3" fmla="*/ 5130092 h 5130092"/>
              <a:gd name="connsiteX4" fmla="*/ 0 w 3518489"/>
              <a:gd name="connsiteY4" fmla="*/ 5130092 h 5130092"/>
              <a:gd name="connsiteX5" fmla="*/ 0 w 3518489"/>
              <a:gd name="connsiteY5" fmla="*/ 24744 h 5130092"/>
              <a:gd name="connsiteX6" fmla="*/ 55958 w 3518489"/>
              <a:gd name="connsiteY6" fmla="*/ 11378 h 5130092"/>
              <a:gd name="connsiteX7" fmla="*/ 145946 w 3518489"/>
              <a:gd name="connsiteY7" fmla="*/ 1176 h 51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8489" h="5130092">
                <a:moveTo>
                  <a:pt x="145946" y="1176"/>
                </a:moveTo>
                <a:cubicBezTo>
                  <a:pt x="1023631" y="-46428"/>
                  <a:pt x="2119695" y="1362592"/>
                  <a:pt x="2739367" y="2246841"/>
                </a:cubicBezTo>
                <a:cubicBezTo>
                  <a:pt x="3337670" y="3100599"/>
                  <a:pt x="3288932" y="4066119"/>
                  <a:pt x="3493863" y="5025022"/>
                </a:cubicBezTo>
                <a:lnTo>
                  <a:pt x="3518489" y="5130092"/>
                </a:lnTo>
                <a:lnTo>
                  <a:pt x="0" y="5130092"/>
                </a:lnTo>
                <a:lnTo>
                  <a:pt x="0" y="24744"/>
                </a:lnTo>
                <a:lnTo>
                  <a:pt x="55958" y="11378"/>
                </a:lnTo>
                <a:cubicBezTo>
                  <a:pt x="85675" y="6191"/>
                  <a:pt x="115681" y="2817"/>
                  <a:pt x="145946" y="1176"/>
                </a:cubicBezTo>
                <a:close/>
              </a:path>
            </a:pathLst>
          </a:custGeom>
          <a:solidFill>
            <a:srgbClr val="EECC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5" name="任意多边形 14"/>
          <p:cNvSpPr/>
          <p:nvPr/>
        </p:nvSpPr>
        <p:spPr>
          <a:xfrm>
            <a:off x="6583680" y="3792142"/>
            <a:ext cx="5608321" cy="3065858"/>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D7D4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a:off x="8248748" y="0"/>
            <a:ext cx="3943252" cy="161880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20991945">
            <a:off x="9970485" y="637260"/>
            <a:ext cx="1194822" cy="1491160"/>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6" name="任意多边形 15"/>
          <p:cNvSpPr/>
          <p:nvPr/>
        </p:nvSpPr>
        <p:spPr>
          <a:xfrm rot="951172">
            <a:off x="-26270" y="170627"/>
            <a:ext cx="2156577" cy="6516748"/>
          </a:xfrm>
          <a:custGeom>
            <a:avLst/>
            <a:gdLst>
              <a:gd name="connsiteX0" fmla="*/ 0 w 3012707"/>
              <a:gd name="connsiteY0" fmla="*/ 0 h 5322771"/>
              <a:gd name="connsiteX1" fmla="*/ 2906829 w 3012707"/>
              <a:gd name="connsiteY1" fmla="*/ 1992430 h 5322771"/>
              <a:gd name="connsiteX2" fmla="*/ 3012707 w 3012707"/>
              <a:gd name="connsiteY2" fmla="*/ 5322771 h 5322771"/>
              <a:gd name="connsiteX0-1" fmla="*/ 0 w 3012707"/>
              <a:gd name="connsiteY0-2" fmla="*/ 0 h 5322771"/>
              <a:gd name="connsiteX1-3" fmla="*/ 2906829 w 3012707"/>
              <a:gd name="connsiteY1-4" fmla="*/ 1992430 h 5322771"/>
              <a:gd name="connsiteX2-5" fmla="*/ 3012707 w 3012707"/>
              <a:gd name="connsiteY2-6" fmla="*/ 5322771 h 5322771"/>
              <a:gd name="connsiteX0-7" fmla="*/ 0 w 3012707"/>
              <a:gd name="connsiteY0-8" fmla="*/ 0 h 5322771"/>
              <a:gd name="connsiteX1-9" fmla="*/ 2906829 w 3012707"/>
              <a:gd name="connsiteY1-10" fmla="*/ 1992430 h 5322771"/>
              <a:gd name="connsiteX2-11" fmla="*/ 3012707 w 3012707"/>
              <a:gd name="connsiteY2-12" fmla="*/ 5322771 h 5322771"/>
              <a:gd name="connsiteX0-13" fmla="*/ 0 w 3315438"/>
              <a:gd name="connsiteY0-14" fmla="*/ 0 h 5322771"/>
              <a:gd name="connsiteX1-15" fmla="*/ 2906829 w 3315438"/>
              <a:gd name="connsiteY1-16" fmla="*/ 1992430 h 5322771"/>
              <a:gd name="connsiteX2-17" fmla="*/ 3012707 w 3315438"/>
              <a:gd name="connsiteY2-18" fmla="*/ 5322771 h 5322771"/>
              <a:gd name="connsiteX0-19" fmla="*/ 0 w 3329204"/>
              <a:gd name="connsiteY0-20" fmla="*/ 0 h 5322771"/>
              <a:gd name="connsiteX1-21" fmla="*/ 2926080 w 3329204"/>
              <a:gd name="connsiteY1-22" fmla="*/ 2098308 h 5322771"/>
              <a:gd name="connsiteX2-23" fmla="*/ 3012707 w 3329204"/>
              <a:gd name="connsiteY2-24" fmla="*/ 5322771 h 5322771"/>
              <a:gd name="connsiteX0-25" fmla="*/ 0 w 3329204"/>
              <a:gd name="connsiteY0-26" fmla="*/ 0 h 5322771"/>
              <a:gd name="connsiteX1-27" fmla="*/ 2926080 w 3329204"/>
              <a:gd name="connsiteY1-28" fmla="*/ 2098308 h 5322771"/>
              <a:gd name="connsiteX2-29" fmla="*/ 3012707 w 3329204"/>
              <a:gd name="connsiteY2-30" fmla="*/ 5322771 h 5322771"/>
              <a:gd name="connsiteX0-31" fmla="*/ 0 w 3240454"/>
              <a:gd name="connsiteY0-32" fmla="*/ 0 h 5322771"/>
              <a:gd name="connsiteX1-33" fmla="*/ 2926080 w 3240454"/>
              <a:gd name="connsiteY1-34" fmla="*/ 2098308 h 5322771"/>
              <a:gd name="connsiteX2-35" fmla="*/ 3012707 w 3240454"/>
              <a:gd name="connsiteY2-36" fmla="*/ 5322771 h 5322771"/>
              <a:gd name="connsiteX0-37" fmla="*/ 0 w 2682702"/>
              <a:gd name="connsiteY0-38" fmla="*/ 0 h 6824312"/>
              <a:gd name="connsiteX1-39" fmla="*/ 2550695 w 2682702"/>
              <a:gd name="connsiteY1-40" fmla="*/ 3599849 h 6824312"/>
              <a:gd name="connsiteX2-41" fmla="*/ 2637322 w 2682702"/>
              <a:gd name="connsiteY2-42" fmla="*/ 6824312 h 6824312"/>
              <a:gd name="connsiteX0-43" fmla="*/ 17656 w 2700358"/>
              <a:gd name="connsiteY0-44" fmla="*/ 0 h 6824312"/>
              <a:gd name="connsiteX1-45" fmla="*/ 2568351 w 2700358"/>
              <a:gd name="connsiteY1-46" fmla="*/ 3599849 h 6824312"/>
              <a:gd name="connsiteX2-47" fmla="*/ 2654978 w 2700358"/>
              <a:gd name="connsiteY2-48" fmla="*/ 6824312 h 6824312"/>
              <a:gd name="connsiteX0-49" fmla="*/ 2674 w 2685376"/>
              <a:gd name="connsiteY0-50" fmla="*/ 0 h 6824312"/>
              <a:gd name="connsiteX1-51" fmla="*/ 2553369 w 2685376"/>
              <a:gd name="connsiteY1-52" fmla="*/ 3599849 h 6824312"/>
              <a:gd name="connsiteX2-53" fmla="*/ 2639996 w 2685376"/>
              <a:gd name="connsiteY2-54" fmla="*/ 6824312 h 6824312"/>
              <a:gd name="connsiteX0-55" fmla="*/ 2674 w 2654480"/>
              <a:gd name="connsiteY0-56" fmla="*/ 0 h 6824312"/>
              <a:gd name="connsiteX1-57" fmla="*/ 2553369 w 2654480"/>
              <a:gd name="connsiteY1-58" fmla="*/ 3599849 h 6824312"/>
              <a:gd name="connsiteX2-59" fmla="*/ 2639996 w 2654480"/>
              <a:gd name="connsiteY2-60" fmla="*/ 6824312 h 6824312"/>
              <a:gd name="connsiteX0-61" fmla="*/ 2484 w 2816288"/>
              <a:gd name="connsiteY0-62" fmla="*/ 0 h 6824312"/>
              <a:gd name="connsiteX1-63" fmla="*/ 2726434 w 2816288"/>
              <a:gd name="connsiteY1-64" fmla="*/ 3782729 h 6824312"/>
              <a:gd name="connsiteX2-65" fmla="*/ 2639806 w 2816288"/>
              <a:gd name="connsiteY2-66" fmla="*/ 6824312 h 6824312"/>
            </a:gdLst>
            <a:ahLst/>
            <a:cxnLst>
              <a:cxn ang="0">
                <a:pos x="connsiteX0-1" y="connsiteY0-2"/>
              </a:cxn>
              <a:cxn ang="0">
                <a:pos x="connsiteX1-3" y="connsiteY1-4"/>
              </a:cxn>
              <a:cxn ang="0">
                <a:pos x="connsiteX2-5" y="connsiteY2-6"/>
              </a:cxn>
            </a:cxnLst>
            <a:rect l="l" t="t" r="r" b="b"/>
            <a:pathLst>
              <a:path w="2816288" h="6824312">
                <a:moveTo>
                  <a:pt x="2484" y="0"/>
                </a:moveTo>
                <a:cubicBezTo>
                  <a:pt x="-87352" y="3407343"/>
                  <a:pt x="2286880" y="2645344"/>
                  <a:pt x="2726434" y="3782729"/>
                </a:cubicBezTo>
                <a:cubicBezTo>
                  <a:pt x="3165988" y="4920114"/>
                  <a:pt x="1805616" y="5396565"/>
                  <a:pt x="2639806" y="6824312"/>
                </a:cubicBezTo>
              </a:path>
            </a:pathLst>
          </a:custGeom>
          <a:noFill/>
          <a:ln w="28575">
            <a:solidFill>
              <a:srgbClr val="BE9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1066800" y="2809786"/>
            <a:ext cx="10058400" cy="11988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7200" b="1"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raft </a:t>
            </a:r>
            <a:r>
              <a:rPr lang="zh-CN" altLang="en-US" sz="7200" b="1"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共识</a:t>
            </a:r>
            <a:r>
              <a:rPr lang="zh-CN" altLang="en-US" sz="7200" b="1"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算法</a:t>
            </a:r>
            <a:endParaRPr lang="zh-CN" altLang="en-US" sz="7200" b="1"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6" name="PA_文本框 2"/>
          <p:cNvSpPr txBox="1"/>
          <p:nvPr>
            <p:custDataLst>
              <p:tags r:id="rId1"/>
            </p:custDataLst>
          </p:nvPr>
        </p:nvSpPr>
        <p:spPr>
          <a:xfrm>
            <a:off x="3455325" y="2017446"/>
            <a:ext cx="5281351" cy="38608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a:defRPr>
            </a:lvl1pPr>
          </a:lstStyle>
          <a:p>
            <a:pPr lvl="0" algn="ctr">
              <a:defRPr/>
            </a:pP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 </a:t>
            </a:r>
            <a:r>
              <a:rPr lang="en-US" altLang="zh-CN"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 </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工作汇报 </a:t>
            </a:r>
            <a:r>
              <a:rPr lang="en-US" altLang="zh-CN"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 </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论文阅读</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分享</a:t>
            </a:r>
            <a:endPar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7" name="圆角矩形 19"/>
          <p:cNvSpPr/>
          <p:nvPr/>
        </p:nvSpPr>
        <p:spPr>
          <a:xfrm>
            <a:off x="4992087" y="4380887"/>
            <a:ext cx="2168792" cy="397891"/>
          </a:xfrm>
          <a:prstGeom prst="roundRect">
            <a:avLst>
              <a:gd name="adj" fmla="val 50000"/>
            </a:avLst>
          </a:prstGeom>
          <a:solidFill>
            <a:srgbClr val="EECC9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A3D20"/>
              </a:solidFill>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9" name="矩形 8"/>
          <p:cNvSpPr/>
          <p:nvPr/>
        </p:nvSpPr>
        <p:spPr>
          <a:xfrm>
            <a:off x="5345281" y="4414967"/>
            <a:ext cx="1462405" cy="3371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solidFill>
                  <a:schemeClr val="accent1"/>
                </a:solidFill>
                <a:effectLst>
                  <a:outerShdw blurRad="38100" dist="25400" dir="5400000" algn="ctr" rotWithShape="0">
                    <a:srgbClr val="6E747A">
                      <a:alpha val="43000"/>
                      <a:alpha val="43000"/>
                    </a:srgbClr>
                  </a:outerShdw>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汇报</a:t>
            </a:r>
            <a:r>
              <a:rPr kumimoji="0" lang="zh-CN" altLang="en-US" sz="1600" i="0" u="none" strike="noStrike" kern="1200" cap="none" spc="0" normalizeH="0" baseline="0" noProof="0" dirty="0">
                <a:solidFill>
                  <a:schemeClr val="accent1"/>
                </a:solidFill>
                <a:effectLst>
                  <a:outerShdw blurRad="38100" dist="25400" dir="5400000" algn="ctr" rotWithShape="0">
                    <a:srgbClr val="6E747A">
                      <a:alpha val="43000"/>
                      <a:alpha val="43000"/>
                    </a:srgbClr>
                  </a:outerShdw>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人</a:t>
            </a:r>
            <a:r>
              <a:rPr lang="en-US" altLang="zh-CN" sz="1600" b="1" dirty="0">
                <a:solidFill>
                  <a:schemeClr val="accent1"/>
                </a:solidFill>
                <a:effectLst>
                  <a:outerShdw blurRad="38100" dist="25400" dir="5400000" algn="ctr" rotWithShape="0">
                    <a:srgbClr val="6E747A">
                      <a:alpha val="43000"/>
                      <a:alpha val="43000"/>
                    </a:srgbClr>
                  </a:outerShdw>
                </a:effectLst>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a:t>
            </a:r>
            <a:r>
              <a:rPr lang="zh-CN" altLang="en-US" sz="1600" b="1" dirty="0">
                <a:solidFill>
                  <a:schemeClr val="accent1"/>
                </a:solidFill>
                <a:effectLst>
                  <a:outerShdw blurRad="38100" dist="25400" dir="5400000" algn="ctr" rotWithShape="0">
                    <a:srgbClr val="6E747A">
                      <a:alpha val="43000"/>
                      <a:alpha val="43000"/>
                    </a:srgbClr>
                  </a:outerShdw>
                </a:effectLst>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池小文</a:t>
            </a:r>
            <a:endParaRPr lang="zh-CN" altLang="en-US" sz="1600" b="1" dirty="0">
              <a:solidFill>
                <a:schemeClr val="accent1"/>
              </a:solidFill>
              <a:effectLst>
                <a:outerShdw blurRad="38100" dist="25400" dir="5400000" algn="ctr" rotWithShape="0">
                  <a:srgbClr val="6E747A">
                    <a:alpha val="43000"/>
                    <a:alpha val="43000"/>
                  </a:srgbClr>
                </a:outerShdw>
              </a:effectLst>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83903" y="400234"/>
            <a:ext cx="3272790" cy="953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3 </a:t>
            </a: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490220" y="1155065"/>
            <a:ext cx="11701145" cy="2891790"/>
          </a:xfrm>
          <a:prstGeom prst="rect">
            <a:avLst/>
          </a:prstGeom>
          <a:noFill/>
        </p:spPr>
        <p:txBody>
          <a:bodyPr wrap="square" rtlCol="0">
            <a:spAutoFit/>
          </a:bodyPr>
          <a:p>
            <a:pPr indent="0">
              <a:buFont typeface="Wingdings" panose="05000000000000000000" charset="0"/>
              <a:buNone/>
            </a:pPr>
            <a:r>
              <a:rPr lang="en-US" altLang="zh-CN" sz="2000"/>
              <a:t>Raft</a:t>
            </a:r>
            <a:r>
              <a:rPr lang="zh-CN" altLang="en-US" sz="2000"/>
              <a:t>每个节点</a:t>
            </a:r>
            <a:r>
              <a:rPr lang="zh-CN" altLang="en-US" sz="2000"/>
              <a:t>状态：</a:t>
            </a:r>
            <a:endParaRPr lang="zh-CN" altLang="en-US" sz="2000"/>
          </a:p>
          <a:p>
            <a:pPr marL="342900" indent="-342900">
              <a:buFont typeface="Wingdings" panose="05000000000000000000" charset="0"/>
              <a:buChar char=""/>
            </a:pPr>
            <a:r>
              <a:rPr lang="en-US" altLang="zh-CN"/>
              <a:t>Leader </a:t>
            </a:r>
            <a:r>
              <a:rPr lang="zh-CN" altLang="en-US">
                <a:ea typeface="宋体" charset="0"/>
              </a:rPr>
              <a:t>（领导者）</a:t>
            </a:r>
            <a:r>
              <a:rPr lang="en-US" altLang="zh-CN">
                <a:ea typeface="宋体" charset="0"/>
              </a:rPr>
              <a:t>: </a:t>
            </a:r>
            <a:r>
              <a:rPr lang="zh-CN" altLang="en-US">
                <a:ea typeface="宋体" charset="0"/>
              </a:rPr>
              <a:t>正常情况下，集群中只有一个</a:t>
            </a:r>
            <a:r>
              <a:rPr lang="en-US" altLang="zh-CN">
                <a:ea typeface="宋体" charset="0"/>
              </a:rPr>
              <a:t> Leader, </a:t>
            </a:r>
            <a:r>
              <a:rPr>
                <a:ea typeface="宋体" charset="0"/>
              </a:rPr>
              <a:t>负责处理客户端的写请求、日志复制、向Follower定期发送心跳信息。</a:t>
            </a:r>
            <a:endParaRPr>
              <a:ea typeface="宋体" charset="0"/>
            </a:endParaRPr>
          </a:p>
          <a:p>
            <a:pPr marL="342900" indent="-342900">
              <a:buFont typeface="Wingdings" panose="05000000000000000000" charset="0"/>
              <a:buChar char=""/>
            </a:pPr>
            <a:r>
              <a:rPr lang="en-US" altLang="zh-CN"/>
              <a:t>Follower (</a:t>
            </a:r>
            <a:r>
              <a:rPr lang="zh-CN" altLang="en-US"/>
              <a:t>跟随者</a:t>
            </a:r>
            <a:r>
              <a:rPr lang="en-US" altLang="zh-CN"/>
              <a:t>) : Follower </a:t>
            </a:r>
            <a:r>
              <a:rPr lang="zh-CN" altLang="en-US"/>
              <a:t>会从</a:t>
            </a:r>
            <a:r>
              <a:rPr lang="en-US" altLang="zh-CN"/>
              <a:t> Leader </a:t>
            </a:r>
            <a:r>
              <a:rPr lang="zh-CN" altLang="en-US"/>
              <a:t>接收日志并提交本地日志信息。正常情况下不会主动发出请求；当超过一定时间没有收到来自Leader的心跳信息，就会time out，成为Candidate。</a:t>
            </a:r>
            <a:endParaRPr lang="zh-CN" altLang="en-US"/>
          </a:p>
          <a:p>
            <a:pPr marL="342900" indent="-342900">
              <a:buFont typeface="Wingdings" panose="05000000000000000000" charset="0"/>
              <a:buChar char=""/>
            </a:pPr>
            <a:r>
              <a:rPr lang="en-US" altLang="zh-CN"/>
              <a:t>Candidate (</a:t>
            </a:r>
            <a:r>
              <a:rPr lang="zh-CN" altLang="en-US"/>
              <a:t>候选者</a:t>
            </a:r>
            <a:r>
              <a:rPr lang="en-US" altLang="zh-CN"/>
              <a:t>) : </a:t>
            </a:r>
            <a:r>
              <a:rPr lang="zh-CN" altLang="en-US"/>
              <a:t>如果</a:t>
            </a:r>
            <a:r>
              <a:rPr lang="en-US" altLang="zh-CN"/>
              <a:t> Leader </a:t>
            </a:r>
            <a:r>
              <a:rPr lang="zh-CN" altLang="en-US"/>
              <a:t>宕机或者断开连接，会选出新的</a:t>
            </a:r>
            <a:r>
              <a:rPr lang="en-US" altLang="zh-CN"/>
              <a:t> Leader </a:t>
            </a:r>
            <a:r>
              <a:rPr lang="zh-CN" altLang="en-US"/>
              <a:t>节点。Candidate节点向其他节点发送请求投票的RPC消息，如果赢得了大多数选票，就成为 Leader。</a:t>
            </a:r>
            <a:endParaRPr lang="zh-CN" altLang="en-US"/>
          </a:p>
          <a:p>
            <a:pPr marL="342900" indent="-342900">
              <a:buFont typeface="Wingdings" panose="05000000000000000000" charset="0"/>
              <a:buChar char=""/>
            </a:pPr>
            <a:r>
              <a:rPr lang="en-US" altLang="zh-CN"/>
              <a:t>Election time out : </a:t>
            </a:r>
            <a:r>
              <a:rPr lang="zh-CN" altLang="en-US"/>
              <a:t>选举超时时间，随机（例如</a:t>
            </a:r>
            <a:r>
              <a:rPr lang="en-US" altLang="zh-CN"/>
              <a:t>:150ms ~300ms</a:t>
            </a:r>
            <a:r>
              <a:rPr lang="zh-CN" altLang="en-US"/>
              <a:t>）</a:t>
            </a:r>
            <a:endParaRPr lang="zh-CN" altLang="en-US"/>
          </a:p>
          <a:p>
            <a:pPr marL="342900" indent="-342900">
              <a:buFont typeface="Wingdings" panose="05000000000000000000" charset="0"/>
              <a:buChar char=""/>
            </a:pPr>
            <a:endParaRPr lang="zh-CN" altLang="en-US"/>
          </a:p>
          <a:p>
            <a:pPr indent="0">
              <a:buFont typeface="Wingdings" panose="05000000000000000000" charset="0"/>
              <a:buNone/>
            </a:pPr>
            <a:r>
              <a:rPr lang="zh-CN" altLang="en-US" b="1"/>
              <a:t>注：节点之间是通过</a:t>
            </a:r>
            <a:r>
              <a:rPr lang="en-US" altLang="zh-CN" b="1"/>
              <a:t>RPC</a:t>
            </a:r>
            <a:r>
              <a:rPr lang="zh-CN" altLang="en-US" b="1"/>
              <a:t>进行通信。</a:t>
            </a:r>
            <a:endParaRPr lang="zh-CN" altLang="en-US" b="1"/>
          </a:p>
        </p:txBody>
      </p:sp>
      <p:pic>
        <p:nvPicPr>
          <p:cNvPr id="3" name="图片 2"/>
          <p:cNvPicPr>
            <a:picLocks noChangeAspect="1"/>
          </p:cNvPicPr>
          <p:nvPr/>
        </p:nvPicPr>
        <p:blipFill>
          <a:blip r:embed="rId1"/>
          <a:stretch>
            <a:fillRect/>
          </a:stretch>
        </p:blipFill>
        <p:spPr>
          <a:xfrm>
            <a:off x="4450715" y="3734435"/>
            <a:ext cx="6564630" cy="2947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83903" y="400234"/>
            <a:ext cx="3272790" cy="953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3 </a:t>
            </a: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803275" y="1516380"/>
            <a:ext cx="7157720" cy="1198880"/>
          </a:xfrm>
          <a:prstGeom prst="rect">
            <a:avLst/>
          </a:prstGeom>
          <a:noFill/>
        </p:spPr>
        <p:txBody>
          <a:bodyPr wrap="square" rtlCol="0">
            <a:spAutoFit/>
          </a:bodyPr>
          <a:p>
            <a:r>
              <a:rPr lang="en-US" altLang="zh-CN"/>
              <a:t>term(</a:t>
            </a:r>
            <a:r>
              <a:rPr lang="zh-CN" altLang="en-US"/>
              <a:t>任期</a:t>
            </a:r>
            <a:r>
              <a:rPr lang="en-US" altLang="zh-CN"/>
              <a:t>)</a:t>
            </a:r>
            <a:r>
              <a:rPr lang="zh-CN" altLang="en-US"/>
              <a:t>：时间被划分成一个个的任期，每个任期始于一次选举。在选举成功后，领导人会管理整个集群直到任期结束。有时候选举会失败，那么这个任期就会没有领导人而结束。任期之间的切换可以在不同的时间不同的服务器上观察到。</a:t>
            </a:r>
            <a:endParaRPr lang="zh-CN" altLang="en-US"/>
          </a:p>
        </p:txBody>
      </p:sp>
      <p:pic>
        <p:nvPicPr>
          <p:cNvPr id="8" name="图片 7"/>
          <p:cNvPicPr>
            <a:picLocks noChangeAspect="1"/>
          </p:cNvPicPr>
          <p:nvPr/>
        </p:nvPicPr>
        <p:blipFill>
          <a:blip r:embed="rId1"/>
          <a:stretch>
            <a:fillRect/>
          </a:stretch>
        </p:blipFill>
        <p:spPr>
          <a:xfrm>
            <a:off x="2016125" y="3672205"/>
            <a:ext cx="5608955" cy="1869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83903" y="400234"/>
            <a:ext cx="3272790" cy="953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3 </a:t>
            </a: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3" name="图片 2"/>
          <p:cNvPicPr>
            <a:picLocks noChangeAspect="1"/>
          </p:cNvPicPr>
          <p:nvPr/>
        </p:nvPicPr>
        <p:blipFill>
          <a:blip r:embed="rId1"/>
          <a:stretch>
            <a:fillRect/>
          </a:stretch>
        </p:blipFill>
        <p:spPr>
          <a:xfrm>
            <a:off x="105410" y="1417955"/>
            <a:ext cx="1994535" cy="1897380"/>
          </a:xfrm>
          <a:prstGeom prst="rect">
            <a:avLst/>
          </a:prstGeom>
        </p:spPr>
      </p:pic>
      <p:pic>
        <p:nvPicPr>
          <p:cNvPr id="4" name="图片 3"/>
          <p:cNvPicPr>
            <a:picLocks noChangeAspect="1"/>
          </p:cNvPicPr>
          <p:nvPr/>
        </p:nvPicPr>
        <p:blipFill>
          <a:blip r:embed="rId2"/>
          <a:stretch>
            <a:fillRect/>
          </a:stretch>
        </p:blipFill>
        <p:spPr>
          <a:xfrm>
            <a:off x="2687955" y="1353185"/>
            <a:ext cx="2003425" cy="1897380"/>
          </a:xfrm>
          <a:prstGeom prst="rect">
            <a:avLst/>
          </a:prstGeom>
        </p:spPr>
      </p:pic>
      <p:sp>
        <p:nvSpPr>
          <p:cNvPr id="2" name="文本框 1"/>
          <p:cNvSpPr txBox="1"/>
          <p:nvPr/>
        </p:nvSpPr>
        <p:spPr>
          <a:xfrm>
            <a:off x="313055" y="3380740"/>
            <a:ext cx="9804400" cy="1568450"/>
          </a:xfrm>
          <a:prstGeom prst="rect">
            <a:avLst/>
          </a:prstGeom>
          <a:noFill/>
        </p:spPr>
        <p:txBody>
          <a:bodyPr wrap="square" rtlCol="0">
            <a:spAutoFit/>
          </a:bodyPr>
          <a:p>
            <a:r>
              <a:rPr lang="zh-CN" altLang="en-US" sz="1200"/>
              <a:t>初始化启动时：所有节点都处于</a:t>
            </a:r>
            <a:r>
              <a:rPr lang="en-US" altLang="zh-CN" sz="1200"/>
              <a:t>follower</a:t>
            </a:r>
            <a:r>
              <a:rPr lang="zh-CN" altLang="en-US" sz="1200"/>
              <a:t>状态，当有节点率先超时时，该节点就会变成</a:t>
            </a:r>
            <a:r>
              <a:rPr lang="en-US" altLang="zh-CN" sz="1200"/>
              <a:t>c</a:t>
            </a:r>
            <a:r>
              <a:rPr lang="en-US" altLang="zh-CN" sz="1200">
                <a:sym typeface="+mn-ea"/>
              </a:rPr>
              <a:t>andidate</a:t>
            </a:r>
            <a:r>
              <a:rPr lang="zh-CN" altLang="en-US" sz="1200">
                <a:sym typeface="+mn-ea"/>
              </a:rPr>
              <a:t>状态。节点的任期会增加同时节点会给集群中的其他节点发送选举投票消息</a:t>
            </a:r>
            <a:r>
              <a:rPr lang="en-US" altLang="zh-CN" sz="1200">
                <a:sym typeface="+mn-ea"/>
              </a:rPr>
              <a:t>(RequestVote RPC)</a:t>
            </a:r>
            <a:r>
              <a:rPr lang="zh-CN" altLang="en-US" sz="1200">
                <a:sym typeface="+mn-ea"/>
              </a:rPr>
              <a:t>。当投票数量超过半数节点时，该节点就会变成</a:t>
            </a:r>
            <a:r>
              <a:rPr lang="en-US" altLang="zh-CN" sz="1200">
                <a:sym typeface="+mn-ea"/>
              </a:rPr>
              <a:t>leader</a:t>
            </a:r>
            <a:r>
              <a:rPr lang="zh-CN" altLang="en-US" sz="1200">
                <a:sym typeface="+mn-ea"/>
              </a:rPr>
              <a:t>节点同时该节点会向集群中的其他节点发送心跳</a:t>
            </a:r>
            <a:r>
              <a:rPr lang="en-US" altLang="zh-CN" sz="1200">
                <a:sym typeface="+mn-ea"/>
              </a:rPr>
              <a:t>(AppendEntries RPCs)</a:t>
            </a:r>
            <a:r>
              <a:rPr lang="zh-CN" altLang="en-US" sz="1200">
                <a:ea typeface="宋体" charset="0"/>
                <a:sym typeface="+mn-ea"/>
              </a:rPr>
              <a:t>，不携带</a:t>
            </a:r>
            <a:r>
              <a:rPr lang="en-US" altLang="zh-CN" sz="1200">
                <a:ea typeface="宋体" charset="0"/>
                <a:sym typeface="+mn-ea"/>
              </a:rPr>
              <a:t>log entries</a:t>
            </a:r>
            <a:r>
              <a:rPr lang="zh-CN" altLang="en-US" sz="1200">
                <a:ea typeface="宋体" charset="0"/>
                <a:sym typeface="+mn-ea"/>
              </a:rPr>
              <a:t>。发送心跳的目的是为了显示自己的权威。</a:t>
            </a:r>
            <a:endParaRPr lang="zh-CN" altLang="en-US" sz="1200">
              <a:ea typeface="宋体" charset="0"/>
              <a:sym typeface="+mn-ea"/>
            </a:endParaRPr>
          </a:p>
          <a:p>
            <a:endParaRPr lang="zh-CN" altLang="en-US" sz="1200">
              <a:ea typeface="宋体" charset="0"/>
              <a:sym typeface="+mn-ea"/>
            </a:endParaRPr>
          </a:p>
          <a:p>
            <a:r>
              <a:rPr lang="zh-CN" altLang="en-US" sz="1200">
                <a:ea typeface="宋体" charset="0"/>
                <a:sym typeface="+mn-ea"/>
              </a:rPr>
              <a:t>注：上述情况是比较正常的情况，其实当节点处于</a:t>
            </a:r>
            <a:r>
              <a:rPr lang="en-US" altLang="zh-CN" sz="1200">
                <a:ea typeface="宋体" charset="0"/>
                <a:sym typeface="+mn-ea"/>
              </a:rPr>
              <a:t>candidate</a:t>
            </a:r>
            <a:r>
              <a:rPr lang="zh-CN" altLang="en-US" sz="1200">
                <a:ea typeface="宋体" charset="0"/>
                <a:sym typeface="+mn-ea"/>
              </a:rPr>
              <a:t>时会出现三种情况：</a:t>
            </a:r>
            <a:endParaRPr lang="zh-CN" altLang="en-US" sz="1200">
              <a:ea typeface="宋体" charset="0"/>
              <a:sym typeface="+mn-ea"/>
            </a:endParaRPr>
          </a:p>
          <a:p>
            <a:pPr marL="342900" indent="-342900">
              <a:buFont typeface="+mj-ea"/>
              <a:buAutoNum type="circleNumDbPlain"/>
            </a:pPr>
            <a:r>
              <a:rPr lang="zh-CN" altLang="en-US" sz="1200">
                <a:ea typeface="宋体" charset="0"/>
                <a:sym typeface="+mn-ea"/>
              </a:rPr>
              <a:t>该节点赢得大多数投票并成为</a:t>
            </a:r>
            <a:r>
              <a:rPr lang="en-US" altLang="zh-CN" sz="1200">
                <a:ea typeface="宋体" charset="0"/>
                <a:sym typeface="+mn-ea"/>
              </a:rPr>
              <a:t>leader</a:t>
            </a:r>
            <a:r>
              <a:rPr lang="zh-CN" altLang="en-US" sz="1200">
                <a:ea typeface="宋体" charset="0"/>
                <a:sym typeface="+mn-ea"/>
              </a:rPr>
              <a:t>节点。</a:t>
            </a:r>
            <a:endParaRPr lang="zh-CN" altLang="en-US" sz="1200">
              <a:ea typeface="宋体" charset="0"/>
              <a:sym typeface="+mn-ea"/>
            </a:endParaRPr>
          </a:p>
          <a:p>
            <a:pPr marL="342900" indent="-342900">
              <a:buFont typeface="+mj-ea"/>
              <a:buAutoNum type="circleNumDbPlain"/>
            </a:pPr>
            <a:r>
              <a:rPr lang="zh-CN" altLang="en-US" sz="1200">
                <a:ea typeface="宋体" charset="0"/>
                <a:sym typeface="+mn-ea"/>
              </a:rPr>
              <a:t>集群中其他节点赢得大多数投票并成为</a:t>
            </a:r>
            <a:r>
              <a:rPr lang="en-US" altLang="zh-CN" sz="1200">
                <a:ea typeface="宋体" charset="0"/>
                <a:sym typeface="+mn-ea"/>
              </a:rPr>
              <a:t>leader</a:t>
            </a:r>
            <a:r>
              <a:rPr lang="zh-CN" altLang="en-US" sz="1200">
                <a:ea typeface="宋体" charset="0"/>
                <a:sym typeface="+mn-ea"/>
              </a:rPr>
              <a:t>节点。</a:t>
            </a:r>
            <a:endParaRPr lang="zh-CN" altLang="en-US" sz="1200">
              <a:ea typeface="宋体" charset="0"/>
              <a:sym typeface="+mn-ea"/>
            </a:endParaRPr>
          </a:p>
          <a:p>
            <a:pPr marL="342900" indent="-342900">
              <a:buFont typeface="+mj-ea"/>
              <a:buAutoNum type="circleNumDbPlain"/>
            </a:pPr>
            <a:r>
              <a:rPr lang="zh-CN" altLang="en-US" sz="1200">
                <a:ea typeface="宋体" charset="0"/>
                <a:sym typeface="+mn-ea"/>
              </a:rPr>
              <a:t>这一轮中没有节点能胜出并同时进入下一轮选举</a:t>
            </a:r>
            <a:endParaRPr lang="zh-CN" altLang="en-US" sz="1200">
              <a:ea typeface="宋体" charset="0"/>
              <a:sym typeface="+mn-ea"/>
            </a:endParaRPr>
          </a:p>
        </p:txBody>
      </p:sp>
      <p:pic>
        <p:nvPicPr>
          <p:cNvPr id="5" name="图片 4"/>
          <p:cNvPicPr>
            <a:picLocks noChangeAspect="1"/>
          </p:cNvPicPr>
          <p:nvPr/>
        </p:nvPicPr>
        <p:blipFill>
          <a:blip r:embed="rId3"/>
          <a:stretch>
            <a:fillRect/>
          </a:stretch>
        </p:blipFill>
        <p:spPr>
          <a:xfrm>
            <a:off x="4815205" y="300355"/>
            <a:ext cx="800100" cy="850900"/>
          </a:xfrm>
          <a:prstGeom prst="rect">
            <a:avLst/>
          </a:prstGeom>
        </p:spPr>
      </p:pic>
      <p:pic>
        <p:nvPicPr>
          <p:cNvPr id="6" name="图片 5"/>
          <p:cNvPicPr>
            <a:picLocks noChangeAspect="1"/>
          </p:cNvPicPr>
          <p:nvPr/>
        </p:nvPicPr>
        <p:blipFill>
          <a:blip r:embed="rId4"/>
          <a:stretch>
            <a:fillRect/>
          </a:stretch>
        </p:blipFill>
        <p:spPr>
          <a:xfrm>
            <a:off x="6374130" y="241935"/>
            <a:ext cx="863600" cy="863600"/>
          </a:xfrm>
          <a:prstGeom prst="rect">
            <a:avLst/>
          </a:prstGeom>
        </p:spPr>
      </p:pic>
      <p:pic>
        <p:nvPicPr>
          <p:cNvPr id="7" name="图片 6"/>
          <p:cNvPicPr>
            <a:picLocks noChangeAspect="1"/>
          </p:cNvPicPr>
          <p:nvPr/>
        </p:nvPicPr>
        <p:blipFill>
          <a:blip r:embed="rId5"/>
          <a:stretch>
            <a:fillRect/>
          </a:stretch>
        </p:blipFill>
        <p:spPr>
          <a:xfrm>
            <a:off x="8343265" y="241935"/>
            <a:ext cx="901700" cy="863600"/>
          </a:xfrm>
          <a:prstGeom prst="rect">
            <a:avLst/>
          </a:prstGeom>
        </p:spPr>
      </p:pic>
      <p:pic>
        <p:nvPicPr>
          <p:cNvPr id="9" name="图片 8"/>
          <p:cNvPicPr>
            <a:picLocks noChangeAspect="1"/>
          </p:cNvPicPr>
          <p:nvPr/>
        </p:nvPicPr>
        <p:blipFill>
          <a:blip r:embed="rId6"/>
          <a:stretch>
            <a:fillRect/>
          </a:stretch>
        </p:blipFill>
        <p:spPr>
          <a:xfrm>
            <a:off x="5279390" y="1335405"/>
            <a:ext cx="2080895" cy="1915160"/>
          </a:xfrm>
          <a:prstGeom prst="rect">
            <a:avLst/>
          </a:prstGeom>
        </p:spPr>
      </p:pic>
      <p:pic>
        <p:nvPicPr>
          <p:cNvPr id="11" name="图片 10"/>
          <p:cNvPicPr>
            <a:picLocks noChangeAspect="1"/>
          </p:cNvPicPr>
          <p:nvPr/>
        </p:nvPicPr>
        <p:blipFill>
          <a:blip r:embed="rId7"/>
          <a:stretch>
            <a:fillRect/>
          </a:stretch>
        </p:blipFill>
        <p:spPr>
          <a:xfrm>
            <a:off x="7753985" y="1335405"/>
            <a:ext cx="2003425" cy="1879600"/>
          </a:xfrm>
          <a:prstGeom prst="rect">
            <a:avLst/>
          </a:prstGeom>
        </p:spPr>
      </p:pic>
      <p:pic>
        <p:nvPicPr>
          <p:cNvPr id="12" name="图片 11"/>
          <p:cNvPicPr>
            <a:picLocks noChangeAspect="1"/>
          </p:cNvPicPr>
          <p:nvPr/>
        </p:nvPicPr>
        <p:blipFill>
          <a:blip r:embed="rId8"/>
          <a:stretch>
            <a:fillRect/>
          </a:stretch>
        </p:blipFill>
        <p:spPr>
          <a:xfrm>
            <a:off x="507365" y="4907280"/>
            <a:ext cx="2021205" cy="1898015"/>
          </a:xfrm>
          <a:prstGeom prst="rect">
            <a:avLst/>
          </a:prstGeom>
        </p:spPr>
      </p:pic>
      <p:pic>
        <p:nvPicPr>
          <p:cNvPr id="14" name="图片 13"/>
          <p:cNvPicPr>
            <a:picLocks noChangeAspect="1"/>
          </p:cNvPicPr>
          <p:nvPr/>
        </p:nvPicPr>
        <p:blipFill>
          <a:blip r:embed="rId9"/>
          <a:stretch>
            <a:fillRect/>
          </a:stretch>
        </p:blipFill>
        <p:spPr>
          <a:xfrm>
            <a:off x="3467100" y="4907280"/>
            <a:ext cx="2036445" cy="1912620"/>
          </a:xfrm>
          <a:prstGeom prst="rect">
            <a:avLst/>
          </a:prstGeom>
        </p:spPr>
      </p:pic>
      <p:pic>
        <p:nvPicPr>
          <p:cNvPr id="16" name="图片 15"/>
          <p:cNvPicPr>
            <a:picLocks noChangeAspect="1"/>
          </p:cNvPicPr>
          <p:nvPr/>
        </p:nvPicPr>
        <p:blipFill>
          <a:blip r:embed="rId10"/>
          <a:stretch>
            <a:fillRect/>
          </a:stretch>
        </p:blipFill>
        <p:spPr>
          <a:xfrm>
            <a:off x="5739765" y="4893945"/>
            <a:ext cx="2085975" cy="1911350"/>
          </a:xfrm>
          <a:prstGeom prst="rect">
            <a:avLst/>
          </a:prstGeom>
        </p:spPr>
      </p:pic>
      <p:sp>
        <p:nvSpPr>
          <p:cNvPr id="19" name="文本框 18"/>
          <p:cNvSpPr txBox="1"/>
          <p:nvPr/>
        </p:nvSpPr>
        <p:spPr>
          <a:xfrm>
            <a:off x="136525" y="5575300"/>
            <a:ext cx="255270" cy="368300"/>
          </a:xfrm>
          <a:prstGeom prst="rect">
            <a:avLst/>
          </a:prstGeom>
          <a:noFill/>
        </p:spPr>
        <p:txBody>
          <a:bodyPr wrap="square" rtlCol="0">
            <a:spAutoFit/>
          </a:bodyPr>
          <a:p>
            <a:r>
              <a:rPr lang="en-US" altLang="zh-CN">
                <a:ea typeface="宋体" charset="0"/>
              </a:rPr>
              <a:t>2</a:t>
            </a:r>
            <a:r>
              <a:rPr lang="zh-CN" altLang="en-US">
                <a:ea typeface="宋体" charset="0"/>
              </a:rPr>
              <a:t>）</a:t>
            </a:r>
            <a:endParaRPr lang="zh-CN" altLang="en-US">
              <a:ea typeface="宋体" charset="0"/>
            </a:endParaRPr>
          </a:p>
        </p:txBody>
      </p:sp>
      <p:sp>
        <p:nvSpPr>
          <p:cNvPr id="20" name="文本框 19"/>
          <p:cNvSpPr txBox="1"/>
          <p:nvPr/>
        </p:nvSpPr>
        <p:spPr>
          <a:xfrm>
            <a:off x="3088640" y="5575300"/>
            <a:ext cx="378460" cy="368300"/>
          </a:xfrm>
          <a:prstGeom prst="rect">
            <a:avLst/>
          </a:prstGeom>
          <a:noFill/>
        </p:spPr>
        <p:txBody>
          <a:bodyPr wrap="square" rtlCol="0">
            <a:spAutoFit/>
          </a:bodyPr>
          <a:p>
            <a:r>
              <a:rPr lang="en-US" altLang="zh-CN">
                <a:ea typeface="宋体" charset="0"/>
              </a:rPr>
              <a:t>3</a:t>
            </a:r>
            <a:r>
              <a:rPr lang="zh-CN" altLang="en-US">
                <a:ea typeface="宋体" charset="0"/>
              </a:rPr>
              <a:t>）</a:t>
            </a:r>
            <a:endParaRPr lang="zh-CN" altLang="en-US">
              <a:ea typeface="宋体" charset="0"/>
            </a:endParaRPr>
          </a:p>
        </p:txBody>
      </p:sp>
      <p:pic>
        <p:nvPicPr>
          <p:cNvPr id="21" name="图片 20"/>
          <p:cNvPicPr>
            <a:picLocks noChangeAspect="1"/>
          </p:cNvPicPr>
          <p:nvPr/>
        </p:nvPicPr>
        <p:blipFill>
          <a:blip r:embed="rId11"/>
          <a:stretch>
            <a:fillRect/>
          </a:stretch>
        </p:blipFill>
        <p:spPr>
          <a:xfrm>
            <a:off x="7989570" y="4874895"/>
            <a:ext cx="2084705" cy="1964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79235" y="292100"/>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29972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421640"/>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615430" y="1903730"/>
            <a:ext cx="33464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191224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05209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615430" y="269240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2699552"/>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2839408"/>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79155" y="111506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1153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255172"/>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615430" y="344995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345783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359768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615350" y="427101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429768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443779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78960" y="2863850"/>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803271" y="431984"/>
            <a:ext cx="267525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4Raft </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3" name="图片 2"/>
          <p:cNvPicPr>
            <a:picLocks noChangeAspect="1"/>
          </p:cNvPicPr>
          <p:nvPr/>
        </p:nvPicPr>
        <p:blipFill>
          <a:blip r:embed="rId1"/>
          <a:stretch>
            <a:fillRect/>
          </a:stretch>
        </p:blipFill>
        <p:spPr>
          <a:xfrm>
            <a:off x="4453890" y="2976245"/>
            <a:ext cx="4990465" cy="3744595"/>
          </a:xfrm>
          <a:prstGeom prst="rect">
            <a:avLst/>
          </a:prstGeom>
        </p:spPr>
      </p:pic>
      <p:sp>
        <p:nvSpPr>
          <p:cNvPr id="4" name="文本框 3"/>
          <p:cNvSpPr txBox="1"/>
          <p:nvPr/>
        </p:nvSpPr>
        <p:spPr>
          <a:xfrm>
            <a:off x="254000" y="1457325"/>
            <a:ext cx="9060180" cy="1753235"/>
          </a:xfrm>
          <a:prstGeom prst="rect">
            <a:avLst/>
          </a:prstGeom>
          <a:noFill/>
        </p:spPr>
        <p:txBody>
          <a:bodyPr wrap="square" rtlCol="0">
            <a:spAutoFit/>
          </a:bodyPr>
          <a:p>
            <a:r>
              <a:rPr lang="zh-CN" altLang="en-US"/>
              <a:t>当</a:t>
            </a:r>
            <a:r>
              <a:rPr lang="en-US" altLang="zh-CN"/>
              <a:t>leader</a:t>
            </a:r>
            <a:r>
              <a:rPr lang="zh-CN" altLang="en-US"/>
              <a:t>被选举出来后，它就可以为客户端</a:t>
            </a:r>
            <a:r>
              <a:rPr lang="zh-CN" altLang="en-US"/>
              <a:t>服务，客户端的每一个请求都包含一条被复制状态机执行的指令。领导人把这条指令作为一条新的日志条目附加到日志中去，然后并行地发起附加条目 RPCs 给其他的服务器，让他们复制这条日志条目。领导人会不断的重复尝试附加日志条目 RPCs （尽管已经回复了客户端）直到所有的跟随者都最终存储了所有的日志条目。</a:t>
            </a:r>
            <a:endParaRPr lang="zh-CN" altLang="en-US"/>
          </a:p>
          <a:p>
            <a:endParaRPr lang="zh-CN" altLang="en-US"/>
          </a:p>
        </p:txBody>
      </p:sp>
      <p:sp>
        <p:nvSpPr>
          <p:cNvPr id="6" name="圆角矩形标注 5"/>
          <p:cNvSpPr/>
          <p:nvPr/>
        </p:nvSpPr>
        <p:spPr>
          <a:xfrm>
            <a:off x="145415" y="3714115"/>
            <a:ext cx="4308475" cy="2633345"/>
          </a:xfrm>
          <a:prstGeom prst="wedgeRoundRectCallout">
            <a:avLst>
              <a:gd name="adj1" fmla="val 54112"/>
              <a:gd name="adj2" fmla="val -224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45110" y="3821430"/>
            <a:ext cx="4208780" cy="2245360"/>
          </a:xfrm>
          <a:prstGeom prst="rect">
            <a:avLst/>
          </a:prstGeom>
          <a:noFill/>
        </p:spPr>
        <p:txBody>
          <a:bodyPr wrap="square" rtlCol="0">
            <a:spAutoFit/>
          </a:bodyPr>
          <a:p>
            <a:r>
              <a:rPr lang="zh-CN" altLang="en-US" sz="2000" b="1"/>
              <a:t>日志由有序序号标记的条目组成。每个条目都包含创建时的任期号（图中框中的数字），和一个状态机需要执行的指令。一个条目当可以安全地被应用到状态机中去的时候，就认为是可以提交了。日志的提交是由</a:t>
            </a:r>
            <a:r>
              <a:rPr lang="en-US" altLang="zh-CN" sz="2000" b="1"/>
              <a:t>leader</a:t>
            </a:r>
            <a:r>
              <a:rPr lang="zh-CN" altLang="en-US" sz="2000" b="1"/>
              <a:t>决定</a:t>
            </a:r>
            <a:r>
              <a:rPr lang="zh-CN" altLang="en-US" sz="2000" b="1"/>
              <a:t>的。</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898521" y="641534"/>
            <a:ext cx="2675255" cy="95313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4Raft </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3" name="图片 2"/>
          <p:cNvPicPr>
            <a:picLocks noChangeAspect="1"/>
          </p:cNvPicPr>
          <p:nvPr/>
        </p:nvPicPr>
        <p:blipFill>
          <a:blip r:embed="rId1"/>
          <a:stretch>
            <a:fillRect/>
          </a:stretch>
        </p:blipFill>
        <p:spPr>
          <a:xfrm>
            <a:off x="140970" y="1163320"/>
            <a:ext cx="2876550" cy="1494790"/>
          </a:xfrm>
          <a:prstGeom prst="rect">
            <a:avLst/>
          </a:prstGeom>
        </p:spPr>
      </p:pic>
      <p:pic>
        <p:nvPicPr>
          <p:cNvPr id="4" name="图片 3"/>
          <p:cNvPicPr>
            <a:picLocks noChangeAspect="1"/>
          </p:cNvPicPr>
          <p:nvPr/>
        </p:nvPicPr>
        <p:blipFill>
          <a:blip r:embed="rId2"/>
          <a:stretch>
            <a:fillRect/>
          </a:stretch>
        </p:blipFill>
        <p:spPr>
          <a:xfrm>
            <a:off x="3144520" y="1163320"/>
            <a:ext cx="2886075" cy="1494155"/>
          </a:xfrm>
          <a:prstGeom prst="rect">
            <a:avLst/>
          </a:prstGeom>
        </p:spPr>
      </p:pic>
      <p:pic>
        <p:nvPicPr>
          <p:cNvPr id="5" name="图片 4"/>
          <p:cNvPicPr>
            <a:picLocks noChangeAspect="1"/>
          </p:cNvPicPr>
          <p:nvPr/>
        </p:nvPicPr>
        <p:blipFill>
          <a:blip r:embed="rId3"/>
          <a:stretch>
            <a:fillRect/>
          </a:stretch>
        </p:blipFill>
        <p:spPr>
          <a:xfrm>
            <a:off x="6157595" y="1163320"/>
            <a:ext cx="2886075" cy="1494155"/>
          </a:xfrm>
          <a:prstGeom prst="rect">
            <a:avLst/>
          </a:prstGeom>
        </p:spPr>
      </p:pic>
      <p:pic>
        <p:nvPicPr>
          <p:cNvPr id="6" name="图片 5"/>
          <p:cNvPicPr>
            <a:picLocks noChangeAspect="1"/>
          </p:cNvPicPr>
          <p:nvPr/>
        </p:nvPicPr>
        <p:blipFill>
          <a:blip r:embed="rId4"/>
          <a:stretch>
            <a:fillRect/>
          </a:stretch>
        </p:blipFill>
        <p:spPr>
          <a:xfrm>
            <a:off x="9222105" y="1163320"/>
            <a:ext cx="2880995" cy="1495425"/>
          </a:xfrm>
          <a:prstGeom prst="rect">
            <a:avLst/>
          </a:prstGeom>
        </p:spPr>
      </p:pic>
      <p:sp>
        <p:nvSpPr>
          <p:cNvPr id="7" name="文本框 6"/>
          <p:cNvSpPr txBox="1"/>
          <p:nvPr/>
        </p:nvSpPr>
        <p:spPr>
          <a:xfrm>
            <a:off x="140970" y="3174365"/>
            <a:ext cx="11763375" cy="2030095"/>
          </a:xfrm>
          <a:prstGeom prst="rect">
            <a:avLst/>
          </a:prstGeom>
          <a:noFill/>
        </p:spPr>
        <p:txBody>
          <a:bodyPr wrap="square" rtlCol="0">
            <a:spAutoFit/>
          </a:bodyPr>
          <a:p>
            <a:r>
              <a:rPr lang="en-US" altLang="zh-CN"/>
              <a:t>term2: </a:t>
            </a:r>
            <a:endParaRPr lang="en-US" altLang="zh-CN"/>
          </a:p>
          <a:p>
            <a:pPr marL="342900" indent="-342900">
              <a:buFont typeface="+mj-ea"/>
              <a:buAutoNum type="circleNumDbPlain"/>
            </a:pPr>
            <a:r>
              <a:rPr lang="zh-CN" altLang="en-US"/>
              <a:t>客户端向</a:t>
            </a:r>
            <a:r>
              <a:rPr lang="en-US" altLang="zh-CN"/>
              <a:t>leader</a:t>
            </a:r>
            <a:r>
              <a:rPr lang="zh-CN" altLang="en-US"/>
              <a:t>节点发送日志</a:t>
            </a:r>
            <a:r>
              <a:rPr lang="en-US" altLang="zh-CN"/>
              <a:t>(log entry)</a:t>
            </a:r>
            <a:r>
              <a:rPr lang="zh-CN" altLang="en-US"/>
              <a:t>写入指令。</a:t>
            </a:r>
            <a:endParaRPr lang="zh-CN" altLang="en-US">
              <a:ea typeface="宋体" charset="0"/>
            </a:endParaRPr>
          </a:p>
          <a:p>
            <a:pPr marL="342900" indent="-342900">
              <a:buFont typeface="+mj-ea"/>
              <a:buAutoNum type="circleNumDbPlain"/>
            </a:pPr>
            <a:r>
              <a:rPr lang="en-US" altLang="zh-CN">
                <a:ea typeface="宋体" charset="0"/>
              </a:rPr>
              <a:t>leader</a:t>
            </a:r>
            <a:r>
              <a:rPr lang="zh-CN" altLang="en-US">
                <a:ea typeface="宋体" charset="0"/>
              </a:rPr>
              <a:t>节点将指令缓存并通过</a:t>
            </a:r>
            <a:r>
              <a:rPr lang="en-US" altLang="zh-CN">
                <a:ea typeface="宋体" charset="0"/>
              </a:rPr>
              <a:t>AppendEntries RPC</a:t>
            </a:r>
            <a:r>
              <a:rPr lang="zh-CN" altLang="en-US">
                <a:ea typeface="宋体" charset="0"/>
              </a:rPr>
              <a:t>向集群中的其他节点同步日志信息。</a:t>
            </a:r>
            <a:endParaRPr lang="zh-CN" altLang="en-US">
              <a:ea typeface="宋体" charset="0"/>
            </a:endParaRPr>
          </a:p>
          <a:p>
            <a:pPr marL="342900" indent="-342900">
              <a:buFont typeface="+mj-ea"/>
              <a:buAutoNum type="circleNumDbPlain"/>
            </a:pPr>
            <a:r>
              <a:rPr lang="en-US" altLang="zh-CN">
                <a:ea typeface="宋体" charset="0"/>
              </a:rPr>
              <a:t>follower</a:t>
            </a:r>
            <a:r>
              <a:rPr lang="zh-CN" altLang="en-US">
                <a:ea typeface="宋体" charset="0"/>
              </a:rPr>
              <a:t>节点成功收到日志指令后将日志缓存并应答</a:t>
            </a:r>
            <a:r>
              <a:rPr lang="zh-CN" altLang="en-US">
                <a:ea typeface="宋体" charset="0"/>
              </a:rPr>
              <a:t>成功。</a:t>
            </a:r>
            <a:endParaRPr lang="zh-CN" altLang="en-US">
              <a:ea typeface="宋体" charset="0"/>
            </a:endParaRPr>
          </a:p>
          <a:p>
            <a:pPr marL="342900" indent="-342900">
              <a:buFont typeface="+mj-ea"/>
              <a:buAutoNum type="circleNumDbPlain"/>
            </a:pPr>
            <a:r>
              <a:rPr lang="en-US" altLang="zh-CN">
                <a:ea typeface="宋体" charset="0"/>
              </a:rPr>
              <a:t>leader</a:t>
            </a:r>
            <a:r>
              <a:rPr lang="zh-CN" altLang="en-US">
                <a:ea typeface="宋体" charset="0"/>
              </a:rPr>
              <a:t>节点收到大多数成功应答后开始将日志指令进行提交持久化并给客户端写入成功的相应，于此同时，</a:t>
            </a:r>
            <a:r>
              <a:rPr lang="en-US" altLang="zh-CN">
                <a:ea typeface="宋体" charset="0"/>
              </a:rPr>
              <a:t>leader</a:t>
            </a:r>
            <a:r>
              <a:rPr lang="zh-CN" altLang="en-US">
                <a:ea typeface="宋体" charset="0"/>
              </a:rPr>
              <a:t>节点向集群中其他节点发送</a:t>
            </a:r>
            <a:r>
              <a:rPr lang="zh-CN" altLang="en-US">
                <a:ea typeface="宋体" charset="0"/>
                <a:sym typeface="+mn-ea"/>
              </a:rPr>
              <a:t>以提交日志的</a:t>
            </a:r>
            <a:r>
              <a:rPr lang="zh-CN" altLang="en-US">
                <a:ea typeface="宋体" charset="0"/>
                <a:sym typeface="+mn-ea"/>
              </a:rPr>
              <a:t>消息。</a:t>
            </a:r>
            <a:endParaRPr lang="zh-CN" altLang="en-US">
              <a:ea typeface="宋体" charset="0"/>
              <a:sym typeface="+mn-ea"/>
            </a:endParaRPr>
          </a:p>
          <a:p>
            <a:pPr marL="342900" indent="-342900">
              <a:buFont typeface="+mj-ea"/>
              <a:buAutoNum type="circleNumDbPlain"/>
            </a:pPr>
            <a:r>
              <a:rPr lang="zh-CN" altLang="en-US">
                <a:ea typeface="宋体" charset="0"/>
                <a:sym typeface="+mn-ea"/>
              </a:rPr>
              <a:t>当很多日志条目被成功写入后就称这些日志条目为</a:t>
            </a:r>
            <a:r>
              <a:rPr lang="en-US" altLang="zh-CN">
                <a:ea typeface="宋体" charset="0"/>
                <a:sym typeface="+mn-ea"/>
              </a:rPr>
              <a:t> </a:t>
            </a:r>
            <a:r>
              <a:rPr lang="en-US" altLang="zh-CN">
                <a:ea typeface="宋体" charset="0"/>
                <a:sym typeface="+mn-ea"/>
              </a:rPr>
              <a:t>committed entries.</a:t>
            </a:r>
            <a:endParaRPr lang="en-US" altLang="zh-CN">
              <a:ea typeface="宋体"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898521" y="641534"/>
            <a:ext cx="2675255" cy="95313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4Raft </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428625" y="1594485"/>
            <a:ext cx="11763375" cy="4892675"/>
          </a:xfrm>
          <a:prstGeom prst="rect">
            <a:avLst/>
          </a:prstGeom>
          <a:noFill/>
        </p:spPr>
        <p:txBody>
          <a:bodyPr wrap="square" rtlCol="0">
            <a:spAutoFit/>
          </a:bodyPr>
          <a:p>
            <a:r>
              <a:rPr lang="en-US" altLang="zh-CN" sz="2400">
                <a:ea typeface="宋体" charset="0"/>
                <a:sym typeface="+mn-ea"/>
              </a:rPr>
              <a:t>raft </a:t>
            </a:r>
            <a:r>
              <a:rPr lang="zh-CN" altLang="en-US" sz="2400">
                <a:ea typeface="宋体" charset="0"/>
                <a:sym typeface="+mn-ea"/>
              </a:rPr>
              <a:t>日志机制来维护不同服务器日志之间的高层次的一致性，可预测性。同时它是安全性保证的重要</a:t>
            </a:r>
            <a:r>
              <a:rPr lang="zh-CN" altLang="en-US" sz="2400">
                <a:ea typeface="宋体" charset="0"/>
                <a:sym typeface="+mn-ea"/>
              </a:rPr>
              <a:t>组件。</a:t>
            </a:r>
            <a:endParaRPr lang="zh-CN" altLang="en-US" sz="2400">
              <a:ea typeface="宋体" charset="0"/>
              <a:sym typeface="+mn-ea"/>
            </a:endParaRPr>
          </a:p>
          <a:p>
            <a:endParaRPr lang="zh-CN" altLang="en-US" sz="2400">
              <a:ea typeface="宋体" charset="0"/>
              <a:sym typeface="+mn-ea"/>
            </a:endParaRPr>
          </a:p>
          <a:p>
            <a:r>
              <a:rPr lang="zh-CN" altLang="en-US" sz="2400" b="1">
                <a:ea typeface="宋体" charset="0"/>
                <a:sym typeface="+mn-ea"/>
              </a:rPr>
              <a:t>日志匹配特性如下：</a:t>
            </a:r>
            <a:endParaRPr lang="zh-CN" altLang="en-US" sz="2400" b="1">
              <a:ea typeface="宋体" charset="0"/>
              <a:sym typeface="+mn-ea"/>
            </a:endParaRPr>
          </a:p>
          <a:p>
            <a:pPr marL="285750" indent="-285750">
              <a:buFont typeface="Wingdings" panose="05000000000000000000" charset="0"/>
              <a:buChar char=""/>
            </a:pPr>
            <a:r>
              <a:rPr lang="zh-CN" altLang="en-US" sz="2400">
                <a:ea typeface="宋体" charset="0"/>
                <a:sym typeface="+mn-ea"/>
              </a:rPr>
              <a:t>如果在不同的日志中的两个条目拥有相同的索引及任期号，那么他们就存储了相同的指令</a:t>
            </a:r>
            <a:endParaRPr lang="zh-CN" altLang="en-US" sz="2400">
              <a:ea typeface="宋体" charset="0"/>
              <a:sym typeface="+mn-ea"/>
            </a:endParaRPr>
          </a:p>
          <a:p>
            <a:pPr marL="285750" indent="-285750">
              <a:buFont typeface="Wingdings" panose="05000000000000000000" charset="0"/>
              <a:buChar char=""/>
            </a:pPr>
            <a:endParaRPr lang="zh-CN" altLang="en-US" sz="2400">
              <a:ea typeface="宋体" charset="0"/>
              <a:sym typeface="+mn-ea"/>
            </a:endParaRPr>
          </a:p>
          <a:p>
            <a:pPr marL="285750" indent="-285750">
              <a:buFont typeface="Wingdings" panose="05000000000000000000" charset="0"/>
              <a:buChar char=""/>
            </a:pPr>
            <a:r>
              <a:rPr lang="zh-CN" altLang="en-US" sz="2400">
                <a:ea typeface="宋体" charset="0"/>
                <a:sym typeface="+mn-ea"/>
              </a:rPr>
              <a:t>如果在不同的日志中的两个条目拥有相同的索引及任期号，那么他们之前的所有日志条目也全部相同。</a:t>
            </a:r>
            <a:endParaRPr lang="zh-CN" altLang="en-US" sz="2400">
              <a:ea typeface="宋体" charset="0"/>
              <a:sym typeface="+mn-ea"/>
            </a:endParaRPr>
          </a:p>
          <a:p>
            <a:pPr marL="285750" indent="-285750">
              <a:buFont typeface="Wingdings" panose="05000000000000000000" charset="0"/>
              <a:buChar char=""/>
            </a:pPr>
            <a:endParaRPr lang="zh-CN" altLang="en-US" sz="2400">
              <a:ea typeface="宋体" charset="0"/>
              <a:sym typeface="+mn-ea"/>
            </a:endParaRPr>
          </a:p>
          <a:p>
            <a:pPr marL="285750" indent="-285750">
              <a:buFont typeface="Wingdings" panose="05000000000000000000" charset="0"/>
              <a:buChar char=""/>
            </a:pPr>
            <a:r>
              <a:rPr lang="zh-CN" altLang="en-US" sz="2400">
                <a:ea typeface="宋体" charset="0"/>
                <a:sym typeface="+mn-ea"/>
              </a:rPr>
              <a:t>一致性检查就像一个归纳步骤：一开始空的日志状态肯定是满足日志匹配特性的，然后一致性检查在日志扩展的时候</a:t>
            </a:r>
            <a:r>
              <a:rPr lang="zh-CN" altLang="en-US" sz="2400">
                <a:ea typeface="宋体" charset="0"/>
                <a:sym typeface="+mn-ea"/>
              </a:rPr>
              <a:t>使用了日志匹配特性。因此，每当附加日志 RPC 返回成功时，领导人就知道跟随者的日志一定是和自己相同的了。</a:t>
            </a:r>
            <a:endParaRPr lang="zh-CN" altLang="en-US" sz="2400">
              <a:ea typeface="宋体"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45168" y="641534"/>
            <a:ext cx="2981960" cy="95313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3.2</a:t>
            </a: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 </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2" name="图片 1"/>
          <p:cNvPicPr>
            <a:picLocks noChangeAspect="1"/>
          </p:cNvPicPr>
          <p:nvPr/>
        </p:nvPicPr>
        <p:blipFill>
          <a:blip r:embed="rId1"/>
          <a:stretch>
            <a:fillRect/>
          </a:stretch>
        </p:blipFill>
        <p:spPr>
          <a:xfrm>
            <a:off x="6438900" y="2850515"/>
            <a:ext cx="5568950" cy="3826510"/>
          </a:xfrm>
          <a:prstGeom prst="rect">
            <a:avLst/>
          </a:prstGeom>
        </p:spPr>
      </p:pic>
      <p:sp>
        <p:nvSpPr>
          <p:cNvPr id="3" name="文本框 2"/>
          <p:cNvSpPr txBox="1"/>
          <p:nvPr/>
        </p:nvSpPr>
        <p:spPr>
          <a:xfrm>
            <a:off x="419735" y="1306830"/>
            <a:ext cx="10692130" cy="1014730"/>
          </a:xfrm>
          <a:prstGeom prst="rect">
            <a:avLst/>
          </a:prstGeom>
          <a:noFill/>
        </p:spPr>
        <p:txBody>
          <a:bodyPr wrap="square" rtlCol="0">
            <a:spAutoFit/>
          </a:bodyPr>
          <a:p>
            <a:r>
              <a:rPr lang="en-US" altLang="zh-CN" sz="2000"/>
              <a:t>在正常的操作中，leader和follower的日志保持一致性，所以附加日志 RPC 的一致性检查从来不会失败。然而，leader崩溃的情况会使得日志处于不一致的状态（leader可能还没有完全复制所有的日志条目）。这种不一致问题会在leader和follower的一系列崩溃下加剧。</a:t>
            </a:r>
            <a:endParaRPr lang="en-US" altLang="zh-CN" sz="2000"/>
          </a:p>
        </p:txBody>
      </p:sp>
      <p:sp>
        <p:nvSpPr>
          <p:cNvPr id="4" name="文本框 3"/>
          <p:cNvSpPr txBox="1"/>
          <p:nvPr/>
        </p:nvSpPr>
        <p:spPr>
          <a:xfrm>
            <a:off x="419735" y="2778760"/>
            <a:ext cx="6019165" cy="3969385"/>
          </a:xfrm>
          <a:prstGeom prst="rect">
            <a:avLst/>
          </a:prstGeom>
          <a:noFill/>
        </p:spPr>
        <p:txBody>
          <a:bodyPr wrap="square" rtlCol="0">
            <a:spAutoFit/>
          </a:bodyPr>
          <a:p>
            <a:r>
              <a:rPr lang="zh-CN" altLang="en-US"/>
              <a:t>当一个</a:t>
            </a:r>
            <a:r>
              <a:rPr lang="en-US" altLang="zh-CN"/>
              <a:t>leader</a:t>
            </a:r>
            <a:r>
              <a:rPr lang="zh-CN" altLang="en-US"/>
              <a:t>成功当选时，</a:t>
            </a:r>
            <a:r>
              <a:rPr lang="en-US" altLang="zh-CN"/>
              <a:t>followers</a:t>
            </a:r>
            <a:r>
              <a:rPr lang="zh-CN" altLang="en-US"/>
              <a:t>可能是任何情况（a-f）。每一个盒子表示是一个日志条目；里面的数字表示任期号。跟随者可能出现的</a:t>
            </a:r>
            <a:r>
              <a:rPr lang="zh-CN" altLang="en-US"/>
              <a:t>情况：</a:t>
            </a:r>
            <a:endParaRPr lang="zh-CN" altLang="en-US"/>
          </a:p>
          <a:p>
            <a:pPr marL="342900" indent="-342900">
              <a:buFont typeface="+mj-ea"/>
              <a:buAutoNum type="circleNumDbPlain"/>
            </a:pPr>
            <a:r>
              <a:rPr lang="zh-CN" altLang="en-US">
                <a:sym typeface="+mn-ea"/>
              </a:rPr>
              <a:t>缺少一些日志条目（a-b）</a:t>
            </a:r>
            <a:endParaRPr lang="zh-CN" altLang="en-US">
              <a:sym typeface="+mn-ea"/>
            </a:endParaRPr>
          </a:p>
          <a:p>
            <a:pPr marL="342900" indent="-342900">
              <a:buFont typeface="+mj-ea"/>
              <a:buAutoNum type="circleNumDbPlain"/>
            </a:pPr>
            <a:r>
              <a:rPr lang="zh-CN" altLang="en-US">
                <a:sym typeface="+mn-ea"/>
              </a:rPr>
              <a:t>有一些未被提交的日志条目（c-d）</a:t>
            </a:r>
            <a:endParaRPr lang="zh-CN" altLang="en-US">
              <a:sym typeface="+mn-ea"/>
            </a:endParaRPr>
          </a:p>
          <a:p>
            <a:pPr marL="342900" indent="-342900">
              <a:buFont typeface="+mj-ea"/>
              <a:buAutoNum type="circleNumDbPlain"/>
            </a:pPr>
            <a:r>
              <a:rPr lang="zh-CN" altLang="en-US"/>
              <a:t>两种情况都存在（e-f）</a:t>
            </a:r>
            <a:endParaRPr lang="zh-CN" altLang="en-US"/>
          </a:p>
          <a:p>
            <a:pPr marL="342900" indent="-342900">
              <a:buFont typeface="+mj-ea"/>
              <a:buAutoNum type="circleNumDbPlain"/>
            </a:pPr>
            <a:endParaRPr lang="zh-CN" altLang="en-US"/>
          </a:p>
          <a:p>
            <a:pPr indent="0">
              <a:buFont typeface="+mj-ea"/>
              <a:buNone/>
            </a:pPr>
            <a:r>
              <a:rPr>
                <a:sym typeface="+mn-ea"/>
              </a:rPr>
              <a:t>例如，场景 f 可能会这样发生，某服务器在任期 2 的时候是领导人，已附加了一些日志条目到自己的日志中，但在提交之前就崩溃了；很快这个机器就被重启了，在任期 3 重新被选为领导人，并且又增加了一些日志条目到自己的日志中；在任期 2 和任期 3 的日志被提交之前，这个服务器又宕机了，并且在接下来的几个任期里一直处于宕机状态。</a:t>
            </a:r>
            <a:r>
              <a:rPr lang="zh-CN">
                <a:ea typeface="宋体" charset="0"/>
                <a:sym typeface="+mn-ea"/>
              </a:rPr>
              <a:t>（</a:t>
            </a:r>
            <a:r>
              <a:rPr lang="en-US" altLang="zh-CN">
                <a:ea typeface="宋体" charset="0"/>
                <a:sym typeface="+mn-ea"/>
              </a:rPr>
              <a:t>f -&gt; e(b</a:t>
            </a:r>
            <a:r>
              <a:rPr lang="zh-CN" altLang="en-US">
                <a:ea typeface="宋体" charset="0"/>
                <a:sym typeface="+mn-ea"/>
              </a:rPr>
              <a:t>挂</a:t>
            </a:r>
            <a:r>
              <a:rPr lang="en-US" altLang="zh-CN">
                <a:ea typeface="宋体" charset="0"/>
                <a:sym typeface="+mn-ea"/>
              </a:rPr>
              <a:t>) -&gt; c(a</a:t>
            </a:r>
            <a:r>
              <a:rPr lang="zh-CN" altLang="en-US">
                <a:ea typeface="宋体" charset="0"/>
                <a:sym typeface="+mn-ea"/>
              </a:rPr>
              <a:t>挂后重启</a:t>
            </a:r>
            <a:r>
              <a:rPr lang="en-US" altLang="zh-CN">
                <a:ea typeface="宋体" charset="0"/>
                <a:sym typeface="+mn-ea"/>
              </a:rPr>
              <a:t>) -&gt; </a:t>
            </a:r>
            <a:r>
              <a:rPr lang="en-US" altLang="zh-CN">
                <a:ea typeface="宋体" charset="0"/>
                <a:sym typeface="+mn-ea"/>
              </a:rPr>
              <a:t>d -&gt; </a:t>
            </a:r>
            <a:r>
              <a:rPr lang="zh-CN">
                <a:ea typeface="宋体" charset="0"/>
                <a:sym typeface="+mn-ea"/>
              </a:rPr>
              <a:t>）</a:t>
            </a:r>
            <a:endParaRPr lang="zh-CN">
              <a:ea typeface="宋体"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898521" y="641534"/>
            <a:ext cx="2675255" cy="95313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4Raft </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文本框 4"/>
          <p:cNvSpPr txBox="1"/>
          <p:nvPr/>
        </p:nvSpPr>
        <p:spPr>
          <a:xfrm>
            <a:off x="783590" y="1339850"/>
            <a:ext cx="9388475" cy="2676525"/>
          </a:xfrm>
          <a:prstGeom prst="rect">
            <a:avLst/>
          </a:prstGeom>
          <a:noFill/>
        </p:spPr>
        <p:txBody>
          <a:bodyPr wrap="square" rtlCol="0">
            <a:spAutoFit/>
          </a:bodyPr>
          <a:p>
            <a:r>
              <a:rPr lang="zh-CN" altLang="en-US" sz="2400"/>
              <a:t>在 Raft 算法中，领导人是通过强制跟随者直接复制自己的日志来处理不一致问题的。这意味着在跟随者中的冲突的日志条目会被领导人的日志覆盖。</a:t>
            </a:r>
            <a:endParaRPr lang="zh-CN" altLang="en-US" sz="2400"/>
          </a:p>
          <a:p>
            <a:r>
              <a:rPr lang="zh-CN" altLang="en-US" sz="2400"/>
              <a:t>要使得跟随者的日志进入和自己一致的状态，领导人必须找到最后两者达成一致的地方，然后删除跟随者从那个点之后的所有日志条目，并发送自己在那个点之后的日志给跟随者。所有的这些操作都在进行附加日志 RPCs 的一致性检查时完成。</a:t>
            </a:r>
            <a:endParaRPr lang="zh-CN" altLang="en-US" sz="2400"/>
          </a:p>
        </p:txBody>
      </p:sp>
      <p:pic>
        <p:nvPicPr>
          <p:cNvPr id="7" name="图片 6"/>
          <p:cNvPicPr>
            <a:picLocks noChangeAspect="1"/>
          </p:cNvPicPr>
          <p:nvPr/>
        </p:nvPicPr>
        <p:blipFill>
          <a:blip r:embed="rId1"/>
          <a:stretch>
            <a:fillRect/>
          </a:stretch>
        </p:blipFill>
        <p:spPr>
          <a:xfrm>
            <a:off x="0" y="4192905"/>
            <a:ext cx="3775710" cy="1873885"/>
          </a:xfrm>
          <a:prstGeom prst="rect">
            <a:avLst/>
          </a:prstGeom>
        </p:spPr>
      </p:pic>
      <p:pic>
        <p:nvPicPr>
          <p:cNvPr id="8" name="图片 7"/>
          <p:cNvPicPr>
            <a:picLocks noChangeAspect="1"/>
          </p:cNvPicPr>
          <p:nvPr/>
        </p:nvPicPr>
        <p:blipFill>
          <a:blip r:embed="rId2"/>
          <a:stretch>
            <a:fillRect/>
          </a:stretch>
        </p:blipFill>
        <p:spPr>
          <a:xfrm>
            <a:off x="3935095" y="4193540"/>
            <a:ext cx="3728720" cy="1954530"/>
          </a:xfrm>
          <a:prstGeom prst="rect">
            <a:avLst/>
          </a:prstGeom>
        </p:spPr>
      </p:pic>
      <p:pic>
        <p:nvPicPr>
          <p:cNvPr id="9" name="图片 8"/>
          <p:cNvPicPr>
            <a:picLocks noChangeAspect="1"/>
          </p:cNvPicPr>
          <p:nvPr/>
        </p:nvPicPr>
        <p:blipFill>
          <a:blip r:embed="rId3"/>
          <a:stretch>
            <a:fillRect/>
          </a:stretch>
        </p:blipFill>
        <p:spPr>
          <a:xfrm>
            <a:off x="8077835" y="4192905"/>
            <a:ext cx="3775710" cy="19513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898521" y="641534"/>
            <a:ext cx="2675255" cy="95313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4Raft </a:t>
            </a:r>
            <a:r>
              <a:rPr lang="zh-CN" altLang="en-US" sz="2800" b="1"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日志复制</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2" name="图片 1"/>
          <p:cNvPicPr>
            <a:picLocks noChangeAspect="1"/>
          </p:cNvPicPr>
          <p:nvPr/>
        </p:nvPicPr>
        <p:blipFill>
          <a:blip r:embed="rId1"/>
          <a:stretch>
            <a:fillRect/>
          </a:stretch>
        </p:blipFill>
        <p:spPr>
          <a:xfrm>
            <a:off x="783590" y="1310640"/>
            <a:ext cx="3532505" cy="1823720"/>
          </a:xfrm>
          <a:prstGeom prst="rect">
            <a:avLst/>
          </a:prstGeom>
        </p:spPr>
      </p:pic>
      <p:pic>
        <p:nvPicPr>
          <p:cNvPr id="3" name="图片 2"/>
          <p:cNvPicPr>
            <a:picLocks noChangeAspect="1"/>
          </p:cNvPicPr>
          <p:nvPr/>
        </p:nvPicPr>
        <p:blipFill>
          <a:blip r:embed="rId2"/>
          <a:stretch>
            <a:fillRect/>
          </a:stretch>
        </p:blipFill>
        <p:spPr>
          <a:xfrm>
            <a:off x="4893945" y="1310640"/>
            <a:ext cx="3258185" cy="1694815"/>
          </a:xfrm>
          <a:prstGeom prst="rect">
            <a:avLst/>
          </a:prstGeom>
        </p:spPr>
      </p:pic>
      <p:sp>
        <p:nvSpPr>
          <p:cNvPr id="4" name="文本框 3"/>
          <p:cNvSpPr txBox="1"/>
          <p:nvPr/>
        </p:nvSpPr>
        <p:spPr>
          <a:xfrm>
            <a:off x="783590" y="3094990"/>
            <a:ext cx="11231880" cy="922020"/>
          </a:xfrm>
          <a:prstGeom prst="rect">
            <a:avLst/>
          </a:prstGeom>
          <a:noFill/>
        </p:spPr>
        <p:txBody>
          <a:bodyPr wrap="square" rtlCol="0">
            <a:spAutoFit/>
          </a:bodyPr>
          <a:p>
            <a:r>
              <a:rPr lang="zh-CN" altLang="en-US"/>
              <a:t>当</a:t>
            </a:r>
            <a:r>
              <a:rPr lang="en-US" altLang="zh-CN"/>
              <a:t>leader</a:t>
            </a:r>
            <a:r>
              <a:rPr lang="zh-CN" altLang="en-US"/>
              <a:t>选举成功后，领导人针对每一个跟随者维护了一个 nextIndex，这表示下一个需要发送给跟随者的日志条目的索引地址，如果一个跟随者的日志和领导人不一致，那么在下一次的附加日志 RPC 时的一致性检查就会失败。在被跟随者拒绝之后，领导人就会减小 nextIndex 值并进行重试，直到匹配</a:t>
            </a:r>
            <a:r>
              <a:rPr lang="zh-CN" altLang="en-US"/>
              <a:t>为止。</a:t>
            </a:r>
            <a:endParaRPr lang="zh-CN" altLang="en-US"/>
          </a:p>
        </p:txBody>
      </p:sp>
      <p:pic>
        <p:nvPicPr>
          <p:cNvPr id="9" name="图片 8"/>
          <p:cNvPicPr>
            <a:picLocks noChangeAspect="1"/>
          </p:cNvPicPr>
          <p:nvPr/>
        </p:nvPicPr>
        <p:blipFill>
          <a:blip r:embed="rId3"/>
          <a:stretch>
            <a:fillRect/>
          </a:stretch>
        </p:blipFill>
        <p:spPr>
          <a:xfrm>
            <a:off x="276225" y="4030345"/>
            <a:ext cx="2673350" cy="1349375"/>
          </a:xfrm>
          <a:prstGeom prst="rect">
            <a:avLst/>
          </a:prstGeom>
        </p:spPr>
      </p:pic>
      <p:pic>
        <p:nvPicPr>
          <p:cNvPr id="10" name="图片 9"/>
          <p:cNvPicPr>
            <a:picLocks noChangeAspect="1"/>
          </p:cNvPicPr>
          <p:nvPr/>
        </p:nvPicPr>
        <p:blipFill>
          <a:blip r:embed="rId4"/>
          <a:stretch>
            <a:fillRect/>
          </a:stretch>
        </p:blipFill>
        <p:spPr>
          <a:xfrm>
            <a:off x="3133725" y="4046855"/>
            <a:ext cx="2505710" cy="1327150"/>
          </a:xfrm>
          <a:prstGeom prst="rect">
            <a:avLst/>
          </a:prstGeom>
        </p:spPr>
      </p:pic>
      <p:pic>
        <p:nvPicPr>
          <p:cNvPr id="11" name="图片 10"/>
          <p:cNvPicPr>
            <a:picLocks noChangeAspect="1"/>
          </p:cNvPicPr>
          <p:nvPr/>
        </p:nvPicPr>
        <p:blipFill>
          <a:blip r:embed="rId5"/>
          <a:stretch>
            <a:fillRect/>
          </a:stretch>
        </p:blipFill>
        <p:spPr>
          <a:xfrm>
            <a:off x="5899785" y="4017010"/>
            <a:ext cx="2673350" cy="1369060"/>
          </a:xfrm>
          <a:prstGeom prst="rect">
            <a:avLst/>
          </a:prstGeom>
        </p:spPr>
      </p:pic>
      <p:pic>
        <p:nvPicPr>
          <p:cNvPr id="12" name="图片 11"/>
          <p:cNvPicPr>
            <a:picLocks noChangeAspect="1"/>
          </p:cNvPicPr>
          <p:nvPr/>
        </p:nvPicPr>
        <p:blipFill>
          <a:blip r:embed="rId6"/>
          <a:stretch>
            <a:fillRect/>
          </a:stretch>
        </p:blipFill>
        <p:spPr>
          <a:xfrm>
            <a:off x="8821420" y="3999230"/>
            <a:ext cx="2673350" cy="1374775"/>
          </a:xfrm>
          <a:prstGeom prst="rect">
            <a:avLst/>
          </a:prstGeom>
        </p:spPr>
      </p:pic>
      <p:pic>
        <p:nvPicPr>
          <p:cNvPr id="14" name="图片 13"/>
          <p:cNvPicPr>
            <a:picLocks noChangeAspect="1"/>
          </p:cNvPicPr>
          <p:nvPr/>
        </p:nvPicPr>
        <p:blipFill>
          <a:blip r:embed="rId7"/>
          <a:stretch>
            <a:fillRect/>
          </a:stretch>
        </p:blipFill>
        <p:spPr>
          <a:xfrm flipV="1">
            <a:off x="362585" y="5517515"/>
            <a:ext cx="2310765" cy="1263650"/>
          </a:xfrm>
          <a:prstGeom prst="rect">
            <a:avLst/>
          </a:prstGeom>
        </p:spPr>
      </p:pic>
      <p:pic>
        <p:nvPicPr>
          <p:cNvPr id="15" name="图片 14"/>
          <p:cNvPicPr>
            <a:picLocks noChangeAspect="1"/>
          </p:cNvPicPr>
          <p:nvPr/>
        </p:nvPicPr>
        <p:blipFill>
          <a:blip r:embed="rId8"/>
          <a:stretch>
            <a:fillRect/>
          </a:stretch>
        </p:blipFill>
        <p:spPr>
          <a:xfrm flipV="1">
            <a:off x="3133725" y="5517515"/>
            <a:ext cx="2353310" cy="1263650"/>
          </a:xfrm>
          <a:prstGeom prst="rect">
            <a:avLst/>
          </a:prstGeom>
        </p:spPr>
      </p:pic>
      <p:pic>
        <p:nvPicPr>
          <p:cNvPr id="16" name="图片 15"/>
          <p:cNvPicPr>
            <a:picLocks noChangeAspect="1"/>
          </p:cNvPicPr>
          <p:nvPr/>
        </p:nvPicPr>
        <p:blipFill>
          <a:blip r:embed="rId9"/>
          <a:stretch>
            <a:fillRect/>
          </a:stretch>
        </p:blipFill>
        <p:spPr>
          <a:xfrm>
            <a:off x="6026150" y="5456555"/>
            <a:ext cx="2498725" cy="1264285"/>
          </a:xfrm>
          <a:prstGeom prst="rect">
            <a:avLst/>
          </a:prstGeom>
        </p:spPr>
      </p:pic>
      <p:pic>
        <p:nvPicPr>
          <p:cNvPr id="19" name="图片 18"/>
          <p:cNvPicPr>
            <a:picLocks noChangeAspect="1"/>
          </p:cNvPicPr>
          <p:nvPr/>
        </p:nvPicPr>
        <p:blipFill>
          <a:blip r:embed="rId10"/>
          <a:stretch>
            <a:fillRect/>
          </a:stretch>
        </p:blipFill>
        <p:spPr>
          <a:xfrm>
            <a:off x="8821420" y="5489575"/>
            <a:ext cx="2505075" cy="1267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79235" y="292100"/>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29972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421640"/>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615430" y="1903730"/>
            <a:ext cx="33464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191224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05209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615430" y="269240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2699552"/>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2839408"/>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79155" y="111506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1153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255172"/>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615430" y="344995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345783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359768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615350" y="427101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429768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443779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78960" y="463550"/>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79235" y="292100"/>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29972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421640"/>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615430" y="1903730"/>
            <a:ext cx="33464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191224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05209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615430" y="269240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2699552"/>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2839408"/>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79155" y="111506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1153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255172"/>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615430" y="344995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345783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359768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615350" y="427101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429768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443779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61815" y="3694430"/>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83586" y="472624"/>
            <a:ext cx="145859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5</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9194800" cy="2306955"/>
          </a:xfrm>
          <a:prstGeom prst="rect">
            <a:avLst/>
          </a:prstGeom>
          <a:noFill/>
        </p:spPr>
        <p:txBody>
          <a:bodyPr wrap="square" rtlCol="0">
            <a:spAutoFit/>
          </a:bodyPr>
          <a:p>
            <a:pPr indent="0">
              <a:buFont typeface="+mj-lt"/>
              <a:buNone/>
            </a:pPr>
            <a:r>
              <a:rPr lang="zh-CN" altLang="en-US" sz="2400">
                <a:ea typeface="宋体" charset="0"/>
                <a:sym typeface="+mn-ea"/>
              </a:rPr>
              <a:t>前面的章节里描述了 Raft 算法是如何选举和复制日志的。然而，到目前为止描述的机制并不能充分的保证每一个状态机会按照相同的顺序执行相同的指令。例如，一个跟随者可能会进入不可用状态同时领导人已经提交了若干的日志条目，然后这个跟随者可能会被选举为领导人并且覆盖这些日志条目；因此，不同的状态机可能会执行不同的指令序列。</a:t>
            </a:r>
            <a:endParaRPr lang="zh-CN" altLang="en-US" sz="2400">
              <a:ea typeface="宋体" charset="0"/>
              <a:sym typeface="+mn-ea"/>
            </a:endParaRPr>
          </a:p>
        </p:txBody>
      </p:sp>
      <p:sp>
        <p:nvSpPr>
          <p:cNvPr id="4" name="文本框 3"/>
          <p:cNvSpPr txBox="1"/>
          <p:nvPr/>
        </p:nvSpPr>
        <p:spPr>
          <a:xfrm>
            <a:off x="1033145" y="4100830"/>
            <a:ext cx="10461625" cy="645160"/>
          </a:xfrm>
          <a:prstGeom prst="rect">
            <a:avLst/>
          </a:prstGeom>
          <a:noFill/>
        </p:spPr>
        <p:txBody>
          <a:bodyPr wrap="square" rtlCol="0">
            <a:spAutoFit/>
          </a:bodyPr>
          <a:p>
            <a:pPr indent="0" algn="l">
              <a:buClrTx/>
              <a:buSzTx/>
              <a:buFont typeface="Wingdings" panose="05000000000000000000" charset="0"/>
              <a:buNone/>
            </a:pPr>
            <a:endParaRPr lang="zh-CN" altLang="en-US" b="1">
              <a:latin typeface="华文楷体" panose="02010600040101010101" charset="-122"/>
              <a:ea typeface="华文楷体" panose="02010600040101010101" charset="-122"/>
              <a:cs typeface="华文楷体" panose="02010600040101010101" charset="-122"/>
            </a:endParaRPr>
          </a:p>
          <a:p>
            <a:pPr indent="0" algn="l">
              <a:buClrTx/>
              <a:buSzTx/>
              <a:buFont typeface="Wingdings" panose="05000000000000000000" charset="0"/>
              <a:buNone/>
            </a:pPr>
            <a:endParaRPr lang="zh-CN" altLang="en-US" b="1">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83586" y="472624"/>
            <a:ext cx="145859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5</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9194800" cy="3046095"/>
          </a:xfrm>
          <a:prstGeom prst="rect">
            <a:avLst/>
          </a:prstGeom>
          <a:noFill/>
        </p:spPr>
        <p:txBody>
          <a:bodyPr wrap="square" rtlCol="0">
            <a:spAutoFit/>
          </a:bodyPr>
          <a:p>
            <a:pPr indent="0">
              <a:buFont typeface="+mj-lt"/>
              <a:buNone/>
            </a:pPr>
            <a:r>
              <a:rPr lang="zh-CN" altLang="en-US" sz="2400">
                <a:ea typeface="宋体" charset="0"/>
                <a:sym typeface="+mn-ea"/>
              </a:rPr>
              <a:t>选举</a:t>
            </a:r>
            <a:r>
              <a:rPr lang="zh-CN" altLang="en-US" sz="2400">
                <a:ea typeface="宋体" charset="0"/>
                <a:sym typeface="+mn-ea"/>
              </a:rPr>
              <a:t>限制：</a:t>
            </a:r>
            <a:endParaRPr lang="zh-CN" altLang="en-US" sz="2400">
              <a:ea typeface="宋体" charset="0"/>
              <a:sym typeface="+mn-ea"/>
            </a:endParaRPr>
          </a:p>
          <a:p>
            <a:pPr marL="457200" indent="-457200">
              <a:buFont typeface="+mj-lt"/>
              <a:buAutoNum type="arabicPeriod"/>
            </a:pPr>
            <a:r>
              <a:rPr lang="zh-CN" altLang="en-US" sz="2400">
                <a:ea typeface="宋体" charset="0"/>
                <a:sym typeface="+mn-ea"/>
              </a:rPr>
              <a:t>日志条目是单向传送，只能从</a:t>
            </a:r>
            <a:r>
              <a:rPr lang="en-US" altLang="zh-CN" sz="2400">
                <a:ea typeface="宋体" charset="0"/>
                <a:sym typeface="+mn-ea"/>
              </a:rPr>
              <a:t>leader</a:t>
            </a:r>
            <a:r>
              <a:rPr lang="zh-CN" altLang="en-US" sz="2400">
                <a:ea typeface="宋体" charset="0"/>
                <a:sym typeface="+mn-ea"/>
              </a:rPr>
              <a:t>到</a:t>
            </a:r>
            <a:r>
              <a:rPr lang="en-US" altLang="zh-CN" sz="2400">
                <a:ea typeface="宋体" charset="0"/>
                <a:sym typeface="+mn-ea"/>
              </a:rPr>
              <a:t>follower.</a:t>
            </a:r>
            <a:endParaRPr lang="en-US" altLang="zh-CN" sz="2400">
              <a:ea typeface="宋体" charset="0"/>
              <a:sym typeface="+mn-ea"/>
            </a:endParaRPr>
          </a:p>
          <a:p>
            <a:pPr marL="457200" indent="-457200">
              <a:buFont typeface="+mj-lt"/>
              <a:buAutoNum type="arabicPeriod"/>
            </a:pPr>
            <a:r>
              <a:rPr lang="zh-CN" altLang="en-US" sz="2400">
                <a:ea typeface="宋体" charset="0"/>
                <a:sym typeface="+mn-ea"/>
              </a:rPr>
              <a:t>候选人想要赢得选举，必须包含已提交的日志条目。RPC 实现了这样的限制：RPC 中包含了候选人的日志信息，然后投票人会拒绝掉那些日志没有自己新的投票请求。</a:t>
            </a:r>
            <a:endParaRPr lang="zh-CN" altLang="en-US" sz="2400">
              <a:ea typeface="宋体" charset="0"/>
              <a:sym typeface="+mn-ea"/>
            </a:endParaRPr>
          </a:p>
          <a:p>
            <a:pPr marL="457200" indent="-457200">
              <a:buFont typeface="+mj-lt"/>
              <a:buAutoNum type="arabicPeriod"/>
            </a:pPr>
            <a:r>
              <a:rPr lang="zh-CN" altLang="en-US" sz="2400">
                <a:ea typeface="宋体" charset="0"/>
                <a:sym typeface="+mn-ea"/>
              </a:rPr>
              <a:t>如果两份日志最后的条目的任期号不同，那么任期号大的日志更加新。如果两份日志最后的条目任期号相同，那么日志比较长的那个就更加新。</a:t>
            </a:r>
            <a:endParaRPr lang="zh-CN" altLang="en-US" sz="2400">
              <a:ea typeface="宋体" charset="0"/>
              <a:sym typeface="+mn-ea"/>
            </a:endParaRPr>
          </a:p>
        </p:txBody>
      </p:sp>
      <p:sp>
        <p:nvSpPr>
          <p:cNvPr id="4" name="文本框 3"/>
          <p:cNvSpPr txBox="1"/>
          <p:nvPr/>
        </p:nvSpPr>
        <p:spPr>
          <a:xfrm>
            <a:off x="1033145" y="4100830"/>
            <a:ext cx="10461625" cy="645160"/>
          </a:xfrm>
          <a:prstGeom prst="rect">
            <a:avLst/>
          </a:prstGeom>
          <a:noFill/>
        </p:spPr>
        <p:txBody>
          <a:bodyPr wrap="square" rtlCol="0">
            <a:spAutoFit/>
          </a:bodyPr>
          <a:p>
            <a:pPr indent="0" algn="l">
              <a:buClrTx/>
              <a:buSzTx/>
              <a:buFont typeface="Wingdings" panose="05000000000000000000" charset="0"/>
              <a:buNone/>
            </a:pPr>
            <a:endParaRPr lang="zh-CN" altLang="en-US" b="1">
              <a:latin typeface="华文楷体" panose="02010600040101010101" charset="-122"/>
              <a:ea typeface="华文楷体" panose="02010600040101010101" charset="-122"/>
              <a:cs typeface="华文楷体" panose="02010600040101010101" charset="-122"/>
            </a:endParaRPr>
          </a:p>
          <a:p>
            <a:pPr indent="0" algn="l">
              <a:buClrTx/>
              <a:buSzTx/>
              <a:buFont typeface="Wingdings" panose="05000000000000000000" charset="0"/>
              <a:buNone/>
            </a:pPr>
            <a:endParaRPr lang="zh-CN" altLang="en-US" b="1">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83586" y="472624"/>
            <a:ext cx="145859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5</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782955" y="1261745"/>
            <a:ext cx="9366250" cy="460375"/>
          </a:xfrm>
          <a:prstGeom prst="rect">
            <a:avLst/>
          </a:prstGeom>
          <a:noFill/>
        </p:spPr>
        <p:txBody>
          <a:bodyPr wrap="square" rtlCol="0">
            <a:spAutoFit/>
          </a:bodyPr>
          <a:p>
            <a:pPr indent="0">
              <a:buFont typeface="+mj-lt"/>
              <a:buNone/>
            </a:pPr>
            <a:r>
              <a:rPr lang="zh-CN" altLang="en-US" sz="2400">
                <a:ea typeface="宋体" charset="0"/>
                <a:sym typeface="+mn-ea"/>
              </a:rPr>
              <a:t>提交前任日志</a:t>
            </a:r>
            <a:r>
              <a:rPr lang="zh-CN" altLang="en-US" sz="2400">
                <a:ea typeface="宋体" charset="0"/>
                <a:sym typeface="+mn-ea"/>
              </a:rPr>
              <a:t>条目</a:t>
            </a:r>
            <a:endParaRPr lang="zh-CN" altLang="en-US" sz="2400">
              <a:ea typeface="宋体" charset="0"/>
              <a:sym typeface="+mn-ea"/>
            </a:endParaRPr>
          </a:p>
        </p:txBody>
      </p:sp>
      <p:pic>
        <p:nvPicPr>
          <p:cNvPr id="3" name="图片 2"/>
          <p:cNvPicPr>
            <a:picLocks noChangeAspect="1"/>
          </p:cNvPicPr>
          <p:nvPr/>
        </p:nvPicPr>
        <p:blipFill>
          <a:blip r:embed="rId1"/>
          <a:stretch>
            <a:fillRect/>
          </a:stretch>
        </p:blipFill>
        <p:spPr>
          <a:xfrm>
            <a:off x="4046855" y="1722120"/>
            <a:ext cx="5314950" cy="2493645"/>
          </a:xfrm>
          <a:prstGeom prst="rect">
            <a:avLst/>
          </a:prstGeom>
        </p:spPr>
      </p:pic>
      <p:sp>
        <p:nvSpPr>
          <p:cNvPr id="5" name="文本框 4"/>
          <p:cNvSpPr txBox="1"/>
          <p:nvPr/>
        </p:nvSpPr>
        <p:spPr>
          <a:xfrm>
            <a:off x="125730" y="4278630"/>
            <a:ext cx="11861165" cy="2584450"/>
          </a:xfrm>
          <a:prstGeom prst="rect">
            <a:avLst/>
          </a:prstGeom>
          <a:noFill/>
        </p:spPr>
        <p:txBody>
          <a:bodyPr wrap="square" rtlCol="0">
            <a:spAutoFit/>
          </a:bodyPr>
          <a:p>
            <a:r>
              <a:rPr lang="zh-CN" altLang="en-US"/>
              <a:t>在 (a) 中，S1 是领导人，部分的(跟随者)复制了索引位置 2 的日志条目。</a:t>
            </a:r>
            <a:endParaRPr lang="zh-CN" altLang="en-US"/>
          </a:p>
          <a:p>
            <a:r>
              <a:rPr lang="zh-CN" altLang="en-US"/>
              <a:t>在 (b) 中，S1 崩溃了，然后 S5 在任期 3 里通过 S3、S4 和自己的选票赢得选举，然后从客户端接收了一条不一样的日志条目放在了索引 2 处。</a:t>
            </a:r>
            <a:endParaRPr lang="zh-CN" altLang="en-US"/>
          </a:p>
          <a:p>
            <a:r>
              <a:rPr lang="zh-CN" altLang="en-US"/>
              <a:t>然后到 (c)，S5 又崩溃了；S1 重新启动，选举成功，开始复制日志。在这时，来自任期 2 的那条日志已经被复制到了集群中的大多数机器上，但是还没有被提交。</a:t>
            </a:r>
            <a:endParaRPr lang="zh-CN" altLang="en-US"/>
          </a:p>
          <a:p>
            <a:r>
              <a:rPr lang="zh-CN" altLang="en-US"/>
              <a:t>(d) </a:t>
            </a:r>
            <a:r>
              <a:rPr lang="en-US" altLang="zh-CN"/>
              <a:t>S1</a:t>
            </a:r>
            <a:r>
              <a:rPr lang="zh-CN" altLang="en-US"/>
              <a:t>中又崩溃了，S5 可以重新被选举成功（通过来自 S2，S3 和 S4 的选票），然后覆盖了他们在索引 2 处的日志。</a:t>
            </a:r>
            <a:r>
              <a:rPr lang="en-US" altLang="zh-CN"/>
              <a:t>(e) </a:t>
            </a:r>
            <a:r>
              <a:rPr lang="zh-CN" altLang="en-US"/>
              <a:t>如果在崩溃之前，S1 把自己主导的新任期里产生的日志条目复制到了大多数机器上，</a:t>
            </a:r>
            <a:endParaRPr lang="zh-CN" altLang="en-US"/>
          </a:p>
          <a:p>
            <a:r>
              <a:rPr lang="zh-CN" altLang="en-US"/>
              <a:t>中那样，那么在后面任期里面这些新的日志条目就会被提交（因为 S5 就不可能选举成功）。 这样在同一时刻就同时保证了，之前的所有老的日志条目就会被提交。</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0" y="0"/>
            <a:ext cx="3206115" cy="1727835"/>
          </a:xfrm>
          <a:prstGeom prst="rect">
            <a:avLst/>
          </a:prstGeom>
        </p:spPr>
      </p:pic>
      <p:pic>
        <p:nvPicPr>
          <p:cNvPr id="8" name="图片 7"/>
          <p:cNvPicPr>
            <a:picLocks noChangeAspect="1"/>
          </p:cNvPicPr>
          <p:nvPr/>
        </p:nvPicPr>
        <p:blipFill>
          <a:blip r:embed="rId2"/>
          <a:stretch>
            <a:fillRect/>
          </a:stretch>
        </p:blipFill>
        <p:spPr>
          <a:xfrm>
            <a:off x="3206115" y="0"/>
            <a:ext cx="3300095" cy="1727835"/>
          </a:xfrm>
          <a:prstGeom prst="rect">
            <a:avLst/>
          </a:prstGeom>
        </p:spPr>
      </p:pic>
      <p:pic>
        <p:nvPicPr>
          <p:cNvPr id="9" name="图片 8"/>
          <p:cNvPicPr>
            <a:picLocks noChangeAspect="1"/>
          </p:cNvPicPr>
          <p:nvPr/>
        </p:nvPicPr>
        <p:blipFill>
          <a:blip r:embed="rId3"/>
          <a:stretch>
            <a:fillRect/>
          </a:stretch>
        </p:blipFill>
        <p:spPr>
          <a:xfrm>
            <a:off x="0" y="1762760"/>
            <a:ext cx="3307715" cy="1689100"/>
          </a:xfrm>
          <a:prstGeom prst="rect">
            <a:avLst/>
          </a:prstGeom>
        </p:spPr>
      </p:pic>
      <p:pic>
        <p:nvPicPr>
          <p:cNvPr id="10" name="图片 9"/>
          <p:cNvPicPr>
            <a:picLocks noChangeAspect="1"/>
          </p:cNvPicPr>
          <p:nvPr/>
        </p:nvPicPr>
        <p:blipFill>
          <a:blip r:embed="rId4"/>
          <a:stretch>
            <a:fillRect/>
          </a:stretch>
        </p:blipFill>
        <p:spPr>
          <a:xfrm>
            <a:off x="3449320" y="1801495"/>
            <a:ext cx="3056255" cy="1647190"/>
          </a:xfrm>
          <a:prstGeom prst="rect">
            <a:avLst/>
          </a:prstGeom>
        </p:spPr>
      </p:pic>
      <p:pic>
        <p:nvPicPr>
          <p:cNvPr id="11" name="图片 10"/>
          <p:cNvPicPr>
            <a:picLocks noChangeAspect="1"/>
          </p:cNvPicPr>
          <p:nvPr/>
        </p:nvPicPr>
        <p:blipFill>
          <a:blip r:embed="rId5"/>
          <a:stretch>
            <a:fillRect/>
          </a:stretch>
        </p:blipFill>
        <p:spPr>
          <a:xfrm>
            <a:off x="6550660" y="1724025"/>
            <a:ext cx="3300730" cy="1685925"/>
          </a:xfrm>
          <a:prstGeom prst="rect">
            <a:avLst/>
          </a:prstGeom>
        </p:spPr>
      </p:pic>
      <p:pic>
        <p:nvPicPr>
          <p:cNvPr id="12" name="图片 11"/>
          <p:cNvPicPr>
            <a:picLocks noChangeAspect="1"/>
          </p:cNvPicPr>
          <p:nvPr/>
        </p:nvPicPr>
        <p:blipFill>
          <a:blip r:embed="rId6"/>
          <a:stretch>
            <a:fillRect/>
          </a:stretch>
        </p:blipFill>
        <p:spPr>
          <a:xfrm>
            <a:off x="635" y="3486785"/>
            <a:ext cx="3399790" cy="1763395"/>
          </a:xfrm>
          <a:prstGeom prst="rect">
            <a:avLst/>
          </a:prstGeom>
        </p:spPr>
      </p:pic>
      <p:pic>
        <p:nvPicPr>
          <p:cNvPr id="14" name="图片 13"/>
          <p:cNvPicPr>
            <a:picLocks noChangeAspect="1"/>
          </p:cNvPicPr>
          <p:nvPr/>
        </p:nvPicPr>
        <p:blipFill>
          <a:blip r:embed="rId7"/>
          <a:stretch>
            <a:fillRect/>
          </a:stretch>
        </p:blipFill>
        <p:spPr>
          <a:xfrm>
            <a:off x="3400425" y="3490595"/>
            <a:ext cx="3307080" cy="1709420"/>
          </a:xfrm>
          <a:prstGeom prst="rect">
            <a:avLst/>
          </a:prstGeom>
        </p:spPr>
      </p:pic>
      <p:pic>
        <p:nvPicPr>
          <p:cNvPr id="16" name="图片 15"/>
          <p:cNvPicPr>
            <a:picLocks noChangeAspect="1"/>
          </p:cNvPicPr>
          <p:nvPr/>
        </p:nvPicPr>
        <p:blipFill>
          <a:blip r:embed="rId8"/>
          <a:stretch>
            <a:fillRect/>
          </a:stretch>
        </p:blipFill>
        <p:spPr>
          <a:xfrm>
            <a:off x="635" y="5262245"/>
            <a:ext cx="3306445" cy="1691005"/>
          </a:xfrm>
          <a:prstGeom prst="rect">
            <a:avLst/>
          </a:prstGeom>
        </p:spPr>
      </p:pic>
      <p:pic>
        <p:nvPicPr>
          <p:cNvPr id="17" name="图片 16"/>
          <p:cNvPicPr>
            <a:picLocks noChangeAspect="1"/>
          </p:cNvPicPr>
          <p:nvPr/>
        </p:nvPicPr>
        <p:blipFill>
          <a:blip r:embed="rId9"/>
          <a:stretch>
            <a:fillRect/>
          </a:stretch>
        </p:blipFill>
        <p:spPr>
          <a:xfrm>
            <a:off x="3341370" y="5231765"/>
            <a:ext cx="3271520" cy="1751965"/>
          </a:xfrm>
          <a:prstGeom prst="rect">
            <a:avLst/>
          </a:prstGeom>
        </p:spPr>
      </p:pic>
      <p:pic>
        <p:nvPicPr>
          <p:cNvPr id="18" name="图片 17"/>
          <p:cNvPicPr>
            <a:picLocks noChangeAspect="1"/>
          </p:cNvPicPr>
          <p:nvPr/>
        </p:nvPicPr>
        <p:blipFill>
          <a:blip r:embed="rId10"/>
          <a:stretch>
            <a:fillRect/>
          </a:stretch>
        </p:blipFill>
        <p:spPr>
          <a:xfrm>
            <a:off x="6627495" y="5292090"/>
            <a:ext cx="3300730" cy="1671955"/>
          </a:xfrm>
          <a:prstGeom prst="rect">
            <a:avLst/>
          </a:prstGeom>
        </p:spPr>
      </p:pic>
      <p:sp>
        <p:nvSpPr>
          <p:cNvPr id="19" name="文本框 18"/>
          <p:cNvSpPr txBox="1"/>
          <p:nvPr/>
        </p:nvSpPr>
        <p:spPr>
          <a:xfrm>
            <a:off x="6526530" y="0"/>
            <a:ext cx="5614670" cy="1198880"/>
          </a:xfrm>
          <a:prstGeom prst="rect">
            <a:avLst/>
          </a:prstGeom>
          <a:noFill/>
        </p:spPr>
        <p:txBody>
          <a:bodyPr wrap="square" rtlCol="0">
            <a:spAutoFit/>
          </a:bodyPr>
          <a:p>
            <a:pPr algn="l"/>
            <a:r>
              <a:rPr lang="zh-CN" altLang="en-US"/>
              <a:t>S1 是领导人，部分的(跟随者)复制了索引位置 </a:t>
            </a:r>
            <a:r>
              <a:rPr lang="en-US" altLang="zh-CN"/>
              <a:t>1</a:t>
            </a:r>
            <a:r>
              <a:rPr lang="zh-CN" altLang="en-US"/>
              <a:t> 的日志条目。</a:t>
            </a:r>
            <a:r>
              <a:rPr lang="zh-CN" altLang="en-US">
                <a:sym typeface="+mn-ea"/>
              </a:rPr>
              <a:t>S1 崩溃了，然后 S5 在任期 3 里通过 S3、S4 和自己的选票赢得选举，然后从客户端接收了一条不一样的日志条目放在了索引 </a:t>
            </a:r>
            <a:r>
              <a:rPr lang="en-US" altLang="zh-CN">
                <a:sym typeface="+mn-ea"/>
              </a:rPr>
              <a:t>1</a:t>
            </a:r>
            <a:r>
              <a:rPr lang="zh-CN" altLang="en-US">
                <a:sym typeface="+mn-ea"/>
              </a:rPr>
              <a:t> 处。</a:t>
            </a:r>
            <a:endParaRPr lang="zh-CN" altLang="en-US"/>
          </a:p>
        </p:txBody>
      </p:sp>
      <p:sp>
        <p:nvSpPr>
          <p:cNvPr id="20" name="文本框 19"/>
          <p:cNvSpPr txBox="1"/>
          <p:nvPr/>
        </p:nvSpPr>
        <p:spPr>
          <a:xfrm>
            <a:off x="6889115" y="3618865"/>
            <a:ext cx="4889500" cy="1198880"/>
          </a:xfrm>
          <a:prstGeom prst="rect">
            <a:avLst/>
          </a:prstGeom>
          <a:noFill/>
        </p:spPr>
        <p:txBody>
          <a:bodyPr wrap="square" rtlCol="0">
            <a:spAutoFit/>
          </a:bodyPr>
          <a:p>
            <a:pPr algn="l"/>
            <a:r>
              <a:rPr lang="zh-CN" altLang="en-US"/>
              <a:t>S5 又崩溃了；S1 重新启动，选举成功，开始复制日志。在这时，来自任期 2 的那条日志已经被复制到了集群中的大多数机器上，但是还没有被提交</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783586" y="472624"/>
            <a:ext cx="145859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5</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782955" y="1261745"/>
            <a:ext cx="9366250" cy="460375"/>
          </a:xfrm>
          <a:prstGeom prst="rect">
            <a:avLst/>
          </a:prstGeom>
          <a:noFill/>
        </p:spPr>
        <p:txBody>
          <a:bodyPr wrap="square" rtlCol="0">
            <a:spAutoFit/>
          </a:bodyPr>
          <a:p>
            <a:pPr indent="0">
              <a:buFont typeface="+mj-lt"/>
              <a:buNone/>
            </a:pPr>
            <a:r>
              <a:rPr lang="zh-CN" altLang="en-US" sz="2400">
                <a:ea typeface="宋体" charset="0"/>
                <a:sym typeface="+mn-ea"/>
              </a:rPr>
              <a:t>提交前任日志</a:t>
            </a:r>
            <a:r>
              <a:rPr lang="zh-CN" altLang="en-US" sz="2400">
                <a:ea typeface="宋体" charset="0"/>
                <a:sym typeface="+mn-ea"/>
              </a:rPr>
              <a:t>条目</a:t>
            </a:r>
            <a:endParaRPr lang="zh-CN" altLang="en-US" sz="2400">
              <a:ea typeface="宋体" charset="0"/>
              <a:sym typeface="+mn-ea"/>
            </a:endParaRPr>
          </a:p>
        </p:txBody>
      </p:sp>
      <p:sp>
        <p:nvSpPr>
          <p:cNvPr id="5" name="文本框 4"/>
          <p:cNvSpPr txBox="1"/>
          <p:nvPr/>
        </p:nvSpPr>
        <p:spPr>
          <a:xfrm>
            <a:off x="165735" y="1989455"/>
            <a:ext cx="11861165" cy="1198880"/>
          </a:xfrm>
          <a:prstGeom prst="rect">
            <a:avLst/>
          </a:prstGeom>
          <a:noFill/>
        </p:spPr>
        <p:txBody>
          <a:bodyPr wrap="square" rtlCol="0">
            <a:spAutoFit/>
          </a:bodyPr>
          <a:p>
            <a:r>
              <a:rPr lang="zh-CN" altLang="en-US"/>
              <a:t>Raft 永远不会通过计算副本数目的方式去提交一个之前任期内的日志条目。为了消除上述场景就规定Leader可以复制前面任期的日志，但是不会主动提交前面任期的日志。而是通过提交当前任期的日志，而间接地提交前面任期的日志。</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79235" y="292100"/>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29972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421640"/>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615430" y="1903730"/>
            <a:ext cx="33464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191224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05209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615430" y="269240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2699552"/>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2839408"/>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79155" y="111506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1153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255172"/>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615430" y="344995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345783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359768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615350" y="427101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429768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443779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61815" y="4401185"/>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516251" y="472624"/>
            <a:ext cx="199326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6 </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pic>
        <p:nvPicPr>
          <p:cNvPr id="3" name="图片 2"/>
          <p:cNvPicPr>
            <a:picLocks noChangeAspect="1"/>
          </p:cNvPicPr>
          <p:nvPr/>
        </p:nvPicPr>
        <p:blipFill>
          <a:blip r:embed="rId1"/>
          <a:stretch>
            <a:fillRect/>
          </a:stretch>
        </p:blipFill>
        <p:spPr>
          <a:xfrm>
            <a:off x="3770630" y="2883535"/>
            <a:ext cx="5553075" cy="3562350"/>
          </a:xfrm>
          <a:prstGeom prst="rect">
            <a:avLst/>
          </a:prstGeom>
        </p:spPr>
      </p:pic>
      <p:sp>
        <p:nvSpPr>
          <p:cNvPr id="4" name="文本框 3"/>
          <p:cNvSpPr txBox="1"/>
          <p:nvPr/>
        </p:nvSpPr>
        <p:spPr>
          <a:xfrm>
            <a:off x="917575" y="1360170"/>
            <a:ext cx="10701655" cy="1476375"/>
          </a:xfrm>
          <a:prstGeom prst="rect">
            <a:avLst/>
          </a:prstGeom>
          <a:noFill/>
        </p:spPr>
        <p:txBody>
          <a:bodyPr wrap="square" rtlCol="0">
            <a:spAutoFit/>
          </a:bodyPr>
          <a:p>
            <a:r>
              <a:rPr lang="zh-CN" altLang="en-US"/>
              <a:t>一个服务器用新的快照替换了从 1 到 5 的条目，快照值存储了当前的状态。快照中包含了最后的索引位置和任期号。展示了 Raft 中快照的基础思想。每个服务器独立地创建快照，只包括已经被提交的日志。主要的工作包括将状态机的状态写入到快照中。Raft 也包含一些少量的元数据到快照中：最后被包含索引指的是被快照取代的最后的条目在日志中的索引值（状态机最后应用的日志），最后被包含的任期指的是该条目的任期号。</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1" y="1732547"/>
            <a:ext cx="3152473" cy="5125452"/>
          </a:xfrm>
          <a:custGeom>
            <a:avLst/>
            <a:gdLst>
              <a:gd name="connsiteX0" fmla="*/ 145946 w 3518489"/>
              <a:gd name="connsiteY0" fmla="*/ 1176 h 5130092"/>
              <a:gd name="connsiteX1" fmla="*/ 2739367 w 3518489"/>
              <a:gd name="connsiteY1" fmla="*/ 2246841 h 5130092"/>
              <a:gd name="connsiteX2" fmla="*/ 3493863 w 3518489"/>
              <a:gd name="connsiteY2" fmla="*/ 5025022 h 5130092"/>
              <a:gd name="connsiteX3" fmla="*/ 3518489 w 3518489"/>
              <a:gd name="connsiteY3" fmla="*/ 5130092 h 5130092"/>
              <a:gd name="connsiteX4" fmla="*/ 0 w 3518489"/>
              <a:gd name="connsiteY4" fmla="*/ 5130092 h 5130092"/>
              <a:gd name="connsiteX5" fmla="*/ 0 w 3518489"/>
              <a:gd name="connsiteY5" fmla="*/ 24744 h 5130092"/>
              <a:gd name="connsiteX6" fmla="*/ 55958 w 3518489"/>
              <a:gd name="connsiteY6" fmla="*/ 11378 h 5130092"/>
              <a:gd name="connsiteX7" fmla="*/ 145946 w 3518489"/>
              <a:gd name="connsiteY7" fmla="*/ 1176 h 51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8489" h="5130092">
                <a:moveTo>
                  <a:pt x="145946" y="1176"/>
                </a:moveTo>
                <a:cubicBezTo>
                  <a:pt x="1023631" y="-46428"/>
                  <a:pt x="2119695" y="1362592"/>
                  <a:pt x="2739367" y="2246841"/>
                </a:cubicBezTo>
                <a:cubicBezTo>
                  <a:pt x="3337670" y="3100599"/>
                  <a:pt x="3288932" y="4066119"/>
                  <a:pt x="3493863" y="5025022"/>
                </a:cubicBezTo>
                <a:lnTo>
                  <a:pt x="3518489" y="5130092"/>
                </a:lnTo>
                <a:lnTo>
                  <a:pt x="0" y="5130092"/>
                </a:lnTo>
                <a:lnTo>
                  <a:pt x="0" y="24744"/>
                </a:lnTo>
                <a:lnTo>
                  <a:pt x="55958" y="11378"/>
                </a:lnTo>
                <a:cubicBezTo>
                  <a:pt x="85675" y="6191"/>
                  <a:pt x="115681" y="2817"/>
                  <a:pt x="145946" y="1176"/>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5" name="任意多边形 14"/>
          <p:cNvSpPr/>
          <p:nvPr/>
        </p:nvSpPr>
        <p:spPr>
          <a:xfrm>
            <a:off x="7837566" y="3792142"/>
            <a:ext cx="4354435" cy="3065858"/>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D7D4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a:off x="8248748" y="0"/>
            <a:ext cx="3943252" cy="161880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20991945">
            <a:off x="9970485" y="637260"/>
            <a:ext cx="1194822" cy="1491160"/>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6" name="任意多边形 15"/>
          <p:cNvSpPr/>
          <p:nvPr/>
        </p:nvSpPr>
        <p:spPr>
          <a:xfrm>
            <a:off x="1" y="1"/>
            <a:ext cx="2760642" cy="6862812"/>
          </a:xfrm>
          <a:custGeom>
            <a:avLst/>
            <a:gdLst>
              <a:gd name="connsiteX0" fmla="*/ 0 w 3012707"/>
              <a:gd name="connsiteY0" fmla="*/ 0 h 5322771"/>
              <a:gd name="connsiteX1" fmla="*/ 2906829 w 3012707"/>
              <a:gd name="connsiteY1" fmla="*/ 1992430 h 5322771"/>
              <a:gd name="connsiteX2" fmla="*/ 3012707 w 3012707"/>
              <a:gd name="connsiteY2" fmla="*/ 5322771 h 5322771"/>
              <a:gd name="connsiteX0-1" fmla="*/ 0 w 3012707"/>
              <a:gd name="connsiteY0-2" fmla="*/ 0 h 5322771"/>
              <a:gd name="connsiteX1-3" fmla="*/ 2906829 w 3012707"/>
              <a:gd name="connsiteY1-4" fmla="*/ 1992430 h 5322771"/>
              <a:gd name="connsiteX2-5" fmla="*/ 3012707 w 3012707"/>
              <a:gd name="connsiteY2-6" fmla="*/ 5322771 h 5322771"/>
              <a:gd name="connsiteX0-7" fmla="*/ 0 w 3012707"/>
              <a:gd name="connsiteY0-8" fmla="*/ 0 h 5322771"/>
              <a:gd name="connsiteX1-9" fmla="*/ 2906829 w 3012707"/>
              <a:gd name="connsiteY1-10" fmla="*/ 1992430 h 5322771"/>
              <a:gd name="connsiteX2-11" fmla="*/ 3012707 w 3012707"/>
              <a:gd name="connsiteY2-12" fmla="*/ 5322771 h 5322771"/>
              <a:gd name="connsiteX0-13" fmla="*/ 0 w 3315438"/>
              <a:gd name="connsiteY0-14" fmla="*/ 0 h 5322771"/>
              <a:gd name="connsiteX1-15" fmla="*/ 2906829 w 3315438"/>
              <a:gd name="connsiteY1-16" fmla="*/ 1992430 h 5322771"/>
              <a:gd name="connsiteX2-17" fmla="*/ 3012707 w 3315438"/>
              <a:gd name="connsiteY2-18" fmla="*/ 5322771 h 5322771"/>
              <a:gd name="connsiteX0-19" fmla="*/ 0 w 3329204"/>
              <a:gd name="connsiteY0-20" fmla="*/ 0 h 5322771"/>
              <a:gd name="connsiteX1-21" fmla="*/ 2926080 w 3329204"/>
              <a:gd name="connsiteY1-22" fmla="*/ 2098308 h 5322771"/>
              <a:gd name="connsiteX2-23" fmla="*/ 3012707 w 3329204"/>
              <a:gd name="connsiteY2-24" fmla="*/ 5322771 h 5322771"/>
              <a:gd name="connsiteX0-25" fmla="*/ 0 w 3329204"/>
              <a:gd name="connsiteY0-26" fmla="*/ 0 h 5322771"/>
              <a:gd name="connsiteX1-27" fmla="*/ 2926080 w 3329204"/>
              <a:gd name="connsiteY1-28" fmla="*/ 2098308 h 5322771"/>
              <a:gd name="connsiteX2-29" fmla="*/ 3012707 w 3329204"/>
              <a:gd name="connsiteY2-30" fmla="*/ 5322771 h 5322771"/>
              <a:gd name="connsiteX0-31" fmla="*/ 0 w 3240454"/>
              <a:gd name="connsiteY0-32" fmla="*/ 0 h 5322771"/>
              <a:gd name="connsiteX1-33" fmla="*/ 2926080 w 3240454"/>
              <a:gd name="connsiteY1-34" fmla="*/ 2098308 h 5322771"/>
              <a:gd name="connsiteX2-35" fmla="*/ 3012707 w 3240454"/>
              <a:gd name="connsiteY2-36" fmla="*/ 5322771 h 5322771"/>
              <a:gd name="connsiteX0-37" fmla="*/ 0 w 2682702"/>
              <a:gd name="connsiteY0-38" fmla="*/ 0 h 6824312"/>
              <a:gd name="connsiteX1-39" fmla="*/ 2550695 w 2682702"/>
              <a:gd name="connsiteY1-40" fmla="*/ 3599849 h 6824312"/>
              <a:gd name="connsiteX2-41" fmla="*/ 2637322 w 2682702"/>
              <a:gd name="connsiteY2-42" fmla="*/ 6824312 h 6824312"/>
              <a:gd name="connsiteX0-43" fmla="*/ 17656 w 2700358"/>
              <a:gd name="connsiteY0-44" fmla="*/ 0 h 6824312"/>
              <a:gd name="connsiteX1-45" fmla="*/ 2568351 w 2700358"/>
              <a:gd name="connsiteY1-46" fmla="*/ 3599849 h 6824312"/>
              <a:gd name="connsiteX2-47" fmla="*/ 2654978 w 2700358"/>
              <a:gd name="connsiteY2-48" fmla="*/ 6824312 h 6824312"/>
              <a:gd name="connsiteX0-49" fmla="*/ 2674 w 2685376"/>
              <a:gd name="connsiteY0-50" fmla="*/ 0 h 6824312"/>
              <a:gd name="connsiteX1-51" fmla="*/ 2553369 w 2685376"/>
              <a:gd name="connsiteY1-52" fmla="*/ 3599849 h 6824312"/>
              <a:gd name="connsiteX2-53" fmla="*/ 2639996 w 2685376"/>
              <a:gd name="connsiteY2-54" fmla="*/ 6824312 h 6824312"/>
              <a:gd name="connsiteX0-55" fmla="*/ 2674 w 2654480"/>
              <a:gd name="connsiteY0-56" fmla="*/ 0 h 6824312"/>
              <a:gd name="connsiteX1-57" fmla="*/ 2553369 w 2654480"/>
              <a:gd name="connsiteY1-58" fmla="*/ 3599849 h 6824312"/>
              <a:gd name="connsiteX2-59" fmla="*/ 2639996 w 2654480"/>
              <a:gd name="connsiteY2-60" fmla="*/ 6824312 h 6824312"/>
              <a:gd name="connsiteX0-61" fmla="*/ 2484 w 2816288"/>
              <a:gd name="connsiteY0-62" fmla="*/ 0 h 6824312"/>
              <a:gd name="connsiteX1-63" fmla="*/ 2726434 w 2816288"/>
              <a:gd name="connsiteY1-64" fmla="*/ 3782729 h 6824312"/>
              <a:gd name="connsiteX2-65" fmla="*/ 2639806 w 2816288"/>
              <a:gd name="connsiteY2-66" fmla="*/ 6824312 h 6824312"/>
            </a:gdLst>
            <a:ahLst/>
            <a:cxnLst>
              <a:cxn ang="0">
                <a:pos x="connsiteX0-1" y="connsiteY0-2"/>
              </a:cxn>
              <a:cxn ang="0">
                <a:pos x="connsiteX1-3" y="connsiteY1-4"/>
              </a:cxn>
              <a:cxn ang="0">
                <a:pos x="connsiteX2-5" y="connsiteY2-6"/>
              </a:cxn>
            </a:cxnLst>
            <a:rect l="l" t="t" r="r" b="b"/>
            <a:pathLst>
              <a:path w="2816288" h="6824312">
                <a:moveTo>
                  <a:pt x="2484" y="0"/>
                </a:moveTo>
                <a:cubicBezTo>
                  <a:pt x="-87352" y="3407343"/>
                  <a:pt x="2286880" y="2645344"/>
                  <a:pt x="2726434" y="3782729"/>
                </a:cubicBezTo>
                <a:cubicBezTo>
                  <a:pt x="3165988" y="4920114"/>
                  <a:pt x="1805616" y="5396565"/>
                  <a:pt x="2639806" y="6824312"/>
                </a:cubicBezTo>
              </a:path>
            </a:pathLst>
          </a:custGeom>
          <a:noFill/>
          <a:ln w="28575">
            <a:solidFill>
              <a:srgbClr val="EECC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3269342" y="2828836"/>
            <a:ext cx="560353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7200" b="1"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谢谢观看</a:t>
            </a:r>
            <a:endParaRPr kumimoji="0" lang="zh-CN" altLang="en-US" sz="72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4" name="PA_文本框 2"/>
          <p:cNvSpPr txBox="1"/>
          <p:nvPr>
            <p:custDataLst>
              <p:tags r:id="rId1"/>
            </p:custDataLst>
          </p:nvPr>
        </p:nvSpPr>
        <p:spPr>
          <a:xfrm>
            <a:off x="3455325" y="2190986"/>
            <a:ext cx="5281351" cy="386080"/>
          </a:xfrm>
          <a:prstGeom prst="rect">
            <a:avLst/>
          </a:prstGeom>
        </p:spPr>
        <p:txBody>
          <a:bodyPr wrap="square">
            <a:spAutoFit/>
            <a:scene3d>
              <a:camera prst="orthographicFront"/>
              <a:lightRig rig="threePt" dir="t"/>
            </a:scene3d>
            <a:sp3d contourW="12700"/>
          </a:bodyPr>
          <a:lstStyle>
            <a:defPPr>
              <a:defRPr lang="zh-CN"/>
            </a:defPPr>
            <a:lvl1pPr marR="0" lvl="0" indent="0" fontAlgn="auto">
              <a:lnSpc>
                <a:spcPct val="120000"/>
              </a:lnSpc>
              <a:spcBef>
                <a:spcPts val="0"/>
              </a:spcBef>
              <a:spcAft>
                <a:spcPts val="0"/>
              </a:spcAft>
              <a:buClrTx/>
              <a:buSzTx/>
              <a:buFontTx/>
              <a:buNone/>
              <a:defRPr kumimoji="0" sz="5400" b="1" i="0" u="none" strike="noStrike" cap="none" spc="0" normalizeH="0" baseline="0">
                <a:ln>
                  <a:noFill/>
                </a:ln>
                <a:gradFill>
                  <a:gsLst>
                    <a:gs pos="0">
                      <a:srgbClr val="CDA23D"/>
                    </a:gs>
                    <a:gs pos="55000">
                      <a:srgbClr val="E1B64A"/>
                    </a:gs>
                    <a:gs pos="100000">
                      <a:srgbClr val="F7E880">
                        <a:lumMod val="99000"/>
                      </a:srgbClr>
                    </a:gs>
                  </a:gsLst>
                  <a:lin ang="2700000" scaled="1"/>
                </a:gradFill>
                <a:effectLst/>
                <a:uLnTx/>
                <a:uFillTx/>
                <a:latin typeface="Arial" panose="020B0604020202020204"/>
                <a:ea typeface="微软雅黑"/>
              </a:defRPr>
            </a:lvl1pPr>
          </a:lstStyle>
          <a:p>
            <a:pPr lvl="0" algn="ctr">
              <a:defRPr/>
            </a:pPr>
            <a:r>
              <a:rPr lang="en-US" altLang="zh-CN"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 </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工作汇报 </a:t>
            </a:r>
            <a:r>
              <a:rPr lang="en-US" altLang="zh-CN"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 </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学习</a:t>
            </a:r>
            <a:r>
              <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分享</a:t>
            </a:r>
            <a:endParaRPr lang="zh-CN" altLang="en-US" sz="1600" b="0" dirty="0">
              <a:solidFill>
                <a:srgbClr val="5A3D20"/>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5" name="圆角矩形 19"/>
          <p:cNvSpPr/>
          <p:nvPr/>
        </p:nvSpPr>
        <p:spPr>
          <a:xfrm>
            <a:off x="4992087" y="4323326"/>
            <a:ext cx="2168792" cy="397891"/>
          </a:xfrm>
          <a:prstGeom prst="roundRect">
            <a:avLst>
              <a:gd name="adj" fmla="val 50000"/>
            </a:avLst>
          </a:prstGeom>
          <a:solidFill>
            <a:srgbClr val="EECC9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5A3D20"/>
              </a:solidFill>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
        <p:nvSpPr>
          <p:cNvPr id="6" name="矩形 5"/>
          <p:cNvSpPr/>
          <p:nvPr/>
        </p:nvSpPr>
        <p:spPr>
          <a:xfrm>
            <a:off x="5344911" y="4348696"/>
            <a:ext cx="1463040" cy="3371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汇报人</a:t>
            </a:r>
            <a:r>
              <a:rPr lang="en-US" altLang="zh-CN" sz="1600" b="1" dirty="0">
                <a:solidFill>
                  <a:srgbClr val="FAF6F5"/>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a:t>
            </a:r>
            <a:r>
              <a:rPr lang="zh-CN" altLang="en-US" sz="1600" b="1" dirty="0">
                <a:solidFill>
                  <a:srgbClr val="FAF6F5"/>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池</a:t>
            </a:r>
            <a:r>
              <a:rPr lang="zh-CN" altLang="en-US" sz="1600" b="1" dirty="0">
                <a:solidFill>
                  <a:srgbClr val="FAF6F5"/>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rPr>
              <a:t>小文</a:t>
            </a:r>
            <a:endParaRPr lang="zh-CN" altLang="en-US" sz="1600" b="1" dirty="0">
              <a:solidFill>
                <a:srgbClr val="FAF6F5"/>
              </a:solidFill>
              <a:latin typeface="思源黑体 CN Medium" panose="020B0600000000000000" pitchFamily="34" charset="-122"/>
              <a:ea typeface="思源黑体 CN Regular" panose="020B0500000000000000" pitchFamily="34" charset="-122"/>
              <a:cs typeface="+mn-ea"/>
              <a:sym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10548" y="640264"/>
            <a:ext cx="1814830"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1</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算法简介</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10282555" cy="2306955"/>
          </a:xfrm>
          <a:prstGeom prst="rect">
            <a:avLst/>
          </a:prstGeom>
          <a:noFill/>
        </p:spPr>
        <p:txBody>
          <a:bodyPr wrap="square" rtlCol="0">
            <a:spAutoFit/>
          </a:bodyPr>
          <a:p>
            <a:r>
              <a:rPr sz="2400"/>
              <a:t>Raft 是一种为了管理复制日志的一致性算法。它提供了和 Paxos 算法相同的功能和性能，但是它的算法结构和 Paxos 不同，使得 Raft 算法更加容易理解并且更容易构建实际的系统。为了提升可理解性，Raft 将一致性算法分解成了几个关键模块，例如领导人选举、日志复制和安全性。Raft 算法比 Paxos 算法更加容易学习。Raft 算法还包括一个新的机制来允许集群成员的动态改变，它利用重叠的大多数来保证安全性。</a:t>
            </a:r>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10548" y="640264"/>
            <a:ext cx="1814830"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1</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算法简介</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10282555" cy="3415030"/>
          </a:xfrm>
          <a:prstGeom prst="rect">
            <a:avLst/>
          </a:prstGeom>
          <a:noFill/>
        </p:spPr>
        <p:txBody>
          <a:bodyPr wrap="square" rtlCol="0">
            <a:spAutoFit/>
          </a:bodyPr>
          <a:p>
            <a:r>
              <a:rPr sz="2400"/>
              <a:t>设计 Raft 算法我们有几个初衷</a:t>
            </a:r>
            <a:r>
              <a:rPr lang="zh-CN" sz="2400">
                <a:ea typeface="宋体" charset="0"/>
              </a:rPr>
              <a:t>：</a:t>
            </a:r>
            <a:endParaRPr lang="zh-CN" sz="2400">
              <a:ea typeface="宋体" charset="0"/>
            </a:endParaRPr>
          </a:p>
          <a:p>
            <a:endParaRPr lang="zh-CN" sz="2400">
              <a:ea typeface="宋体" charset="0"/>
            </a:endParaRPr>
          </a:p>
          <a:p>
            <a:pPr marL="342900" indent="-342900">
              <a:buFont typeface="Wingdings" panose="05000000000000000000" charset="0"/>
              <a:buChar char=""/>
            </a:pPr>
            <a:r>
              <a:rPr lang="zh-CN" sz="2400">
                <a:ea typeface="宋体" charset="0"/>
              </a:rPr>
              <a:t>安全、可用、</a:t>
            </a:r>
            <a:r>
              <a:rPr lang="zh-CN" sz="2400">
                <a:ea typeface="宋体" charset="0"/>
              </a:rPr>
              <a:t>高效</a:t>
            </a:r>
            <a:endParaRPr lang="zh-CN" sz="2400">
              <a:ea typeface="宋体" charset="0"/>
            </a:endParaRPr>
          </a:p>
          <a:p>
            <a:pPr marL="342900" indent="-342900">
              <a:buFont typeface="Wingdings" panose="05000000000000000000" charset="0"/>
              <a:buChar char=""/>
            </a:pPr>
            <a:r>
              <a:rPr lang="zh-CN" sz="2400">
                <a:ea typeface="宋体" charset="0"/>
              </a:rPr>
              <a:t>最大的挑战是可理解性</a:t>
            </a:r>
            <a:endParaRPr lang="zh-CN" sz="2400">
              <a:ea typeface="宋体" charset="0"/>
            </a:endParaRPr>
          </a:p>
          <a:p>
            <a:pPr marL="342900" indent="-342900">
              <a:buFont typeface="Wingdings" panose="05000000000000000000" charset="0"/>
              <a:buChar char=""/>
            </a:pPr>
            <a:r>
              <a:rPr lang="zh-CN" sz="2400">
                <a:ea typeface="宋体" charset="0"/>
              </a:rPr>
              <a:t>技术一：我们尽可能地将问题分解成几个相对独立的，可被解决的、可解释的和可理解的子问题。例如，Raft 算法被我们分成领导人选举，日志复制，安全性和成员变更几个部分。</a:t>
            </a:r>
            <a:endParaRPr lang="zh-CN" sz="2400">
              <a:ea typeface="宋体" charset="0"/>
            </a:endParaRPr>
          </a:p>
          <a:p>
            <a:pPr marL="342900" indent="-342900">
              <a:buFont typeface="Wingdings" panose="05000000000000000000" charset="0"/>
              <a:buChar char=""/>
            </a:pPr>
            <a:r>
              <a:rPr lang="zh-CN" sz="2400">
                <a:ea typeface="宋体" charset="0"/>
              </a:rPr>
              <a:t>技术</a:t>
            </a:r>
            <a:r>
              <a:rPr lang="zh-CN" sz="2400">
                <a:ea typeface="宋体" charset="0"/>
              </a:rPr>
              <a:t>二：通过减少状态的数量来简化需要考虑的状态空间，使得系统更加连贯并且在可能的时候消除不确定性。</a:t>
            </a:r>
            <a:endParaRPr lang="zh-CN" sz="2400">
              <a:ea typeface="宋体"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610548" y="640264"/>
            <a:ext cx="1814830"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1</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算法简介</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10282555" cy="5262245"/>
          </a:xfrm>
          <a:prstGeom prst="rect">
            <a:avLst/>
          </a:prstGeom>
          <a:noFill/>
        </p:spPr>
        <p:txBody>
          <a:bodyPr wrap="square" rtlCol="0">
            <a:spAutoFit/>
          </a:bodyPr>
          <a:p>
            <a:r>
              <a:rPr sz="2400"/>
              <a:t>Raft 算法</a:t>
            </a:r>
            <a:r>
              <a:rPr lang="zh-CN" sz="2400"/>
              <a:t>在分布式一致性算法的</a:t>
            </a:r>
            <a:r>
              <a:rPr sz="2400"/>
              <a:t>一些独特的特性：</a:t>
            </a:r>
            <a:endParaRPr sz="2400"/>
          </a:p>
          <a:p>
            <a:endParaRPr sz="2400"/>
          </a:p>
          <a:p>
            <a:pPr marL="342900" indent="-342900">
              <a:buFont typeface="Wingdings" panose="05000000000000000000" charset="0"/>
              <a:buChar char=""/>
            </a:pPr>
            <a:r>
              <a:rPr sz="2400" b="1">
                <a:latin typeface="Arial Bold" panose="020B0604020202020204" charset="0"/>
              </a:rPr>
              <a:t>强领导人</a:t>
            </a:r>
            <a:r>
              <a:rPr sz="2400"/>
              <a:t>：和其他一致性算法相比，Raft 使用一种更强的领导能力形式。比如，日志条目只从领导人发送给其他的服务器。这种方式简化了对复制日志的管理并且使得 Raft 算法更加易于理解。</a:t>
            </a:r>
            <a:endParaRPr sz="2400"/>
          </a:p>
          <a:p>
            <a:pPr marL="342900" indent="-342900">
              <a:buFont typeface="Wingdings" panose="05000000000000000000" charset="0"/>
              <a:buChar char=""/>
            </a:pPr>
            <a:r>
              <a:rPr sz="2400" b="1">
                <a:latin typeface="Arial Bold" panose="020B0604020202020204" charset="0"/>
                <a:sym typeface="+mn-ea"/>
              </a:rPr>
              <a:t>领导选举</a:t>
            </a:r>
            <a:r>
              <a:rPr sz="2400">
                <a:sym typeface="+mn-ea"/>
              </a:rPr>
              <a:t>：Raft 算法使用一个随机计时器来选举领导人。这种方式只是在任何一致性算法都必须实现的心跳机制上增加了一点机制。在解决冲突的时候会更加简单快捷。</a:t>
            </a:r>
            <a:endParaRPr sz="2400">
              <a:sym typeface="+mn-ea"/>
            </a:endParaRPr>
          </a:p>
          <a:p>
            <a:pPr marL="342900" indent="-342900">
              <a:buFont typeface="Wingdings" panose="05000000000000000000" charset="0"/>
              <a:buChar char=""/>
            </a:pPr>
            <a:r>
              <a:rPr sz="2400" b="1">
                <a:latin typeface="Arial Bold" panose="020B0604020202020204" charset="0"/>
                <a:sym typeface="+mn-ea"/>
              </a:rPr>
              <a:t>成员关系调整</a:t>
            </a:r>
            <a:r>
              <a:rPr sz="2400">
                <a:sym typeface="+mn-ea"/>
              </a:rPr>
              <a:t>：Raft 使用一种共同一致的方法来处理集群成员变换的问题，在这种方法下，处于调整过程中的两种不同的配置集群中大多数机器会有重叠，这就使得集群在成员变换的时候依然可以继续工作。</a:t>
            </a:r>
            <a:endParaRPr sz="2400">
              <a:sym typeface="+mn-ea"/>
            </a:endParaRPr>
          </a:p>
          <a:p>
            <a:pPr indent="0">
              <a:buFont typeface="Wingdings" panose="05000000000000000000" charset="0"/>
              <a:buNone/>
            </a:pPr>
            <a:endParaRPr sz="2400"/>
          </a:p>
          <a:p>
            <a:r>
              <a:rPr lang="zh-CN" sz="2400" b="1"/>
              <a:t>注：通常的分布式一致性算法具有安全性，</a:t>
            </a:r>
            <a:r>
              <a:rPr lang="zh-CN" sz="2400" b="1"/>
              <a:t>可靠性及终止性。</a:t>
            </a:r>
            <a:endParaRPr sz="2400"/>
          </a:p>
          <a:p>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79235" y="292100"/>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29972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421640"/>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615430" y="1903730"/>
            <a:ext cx="33464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191224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05209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615430" y="269240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2699552"/>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2839408"/>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79155" y="111506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1153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255172"/>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615430" y="344995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345783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359768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615350" y="427101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429768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443779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78960" y="1301750"/>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937256" y="472624"/>
            <a:ext cx="217106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2</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10282555" cy="1198880"/>
          </a:xfrm>
          <a:prstGeom prst="rect">
            <a:avLst/>
          </a:prstGeom>
          <a:noFill/>
        </p:spPr>
        <p:txBody>
          <a:bodyPr wrap="square" rtlCol="0">
            <a:spAutoFit/>
          </a:bodyPr>
          <a:p>
            <a:pPr indent="0">
              <a:buFont typeface="Wingdings" panose="05000000000000000000" charset="0"/>
              <a:buNone/>
            </a:pPr>
            <a:r>
              <a:rPr lang="en-US" altLang="zh-CN" sz="2400"/>
              <a:t>Raft</a:t>
            </a:r>
            <a:r>
              <a:rPr lang="zh-CN" sz="2400"/>
              <a:t>一致性算法是基于复制状态机的背景下提出来的。在这种背景下，一组服务器上的状态机产生相同状态的</a:t>
            </a:r>
            <a:r>
              <a:rPr lang="zh-CN" sz="2400"/>
              <a:t>副本。并且在一些机器宕掉的情况下也可以继续运行。复制状态机在分布式系统中被用于解决很多容错的问题。</a:t>
            </a:r>
            <a:endParaRPr lang="zh-CN" sz="2400"/>
          </a:p>
        </p:txBody>
      </p:sp>
      <p:pic>
        <p:nvPicPr>
          <p:cNvPr id="3" name="图片 2"/>
          <p:cNvPicPr>
            <a:picLocks noChangeAspect="1"/>
          </p:cNvPicPr>
          <p:nvPr/>
        </p:nvPicPr>
        <p:blipFill>
          <a:blip r:embed="rId1"/>
          <a:stretch>
            <a:fillRect/>
          </a:stretch>
        </p:blipFill>
        <p:spPr>
          <a:xfrm>
            <a:off x="5489575" y="3263265"/>
            <a:ext cx="6267450" cy="3305175"/>
          </a:xfrm>
          <a:prstGeom prst="rect">
            <a:avLst/>
          </a:prstGeom>
        </p:spPr>
      </p:pic>
      <p:sp>
        <p:nvSpPr>
          <p:cNvPr id="6" name="圆角矩形标注 5"/>
          <p:cNvSpPr/>
          <p:nvPr/>
        </p:nvSpPr>
        <p:spPr>
          <a:xfrm>
            <a:off x="488315" y="3421380"/>
            <a:ext cx="4308475" cy="2633345"/>
          </a:xfrm>
          <a:prstGeom prst="wedgeRoundRectCallout">
            <a:avLst>
              <a:gd name="adj1" fmla="val 70963"/>
              <a:gd name="adj2" fmla="val -395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588010" y="3528695"/>
            <a:ext cx="4208780" cy="2553335"/>
          </a:xfrm>
          <a:prstGeom prst="rect">
            <a:avLst/>
          </a:prstGeom>
          <a:noFill/>
        </p:spPr>
        <p:txBody>
          <a:bodyPr wrap="square" rtlCol="0">
            <a:spAutoFit/>
          </a:bodyPr>
          <a:p>
            <a:r>
              <a:rPr lang="zh-CN" altLang="en-US" sz="2000" b="1"/>
              <a:t>每一个服务器存储一个包含一系列指令的日志，并且按照日志的顺序进行执行。每一个日志都按照相同的顺序包含相同的指令，所以每一个服务器都执行相同的指令序列。因为每个状态机都是确定的，每一次执行操作都产生相同的状态和同样的序列。</a:t>
            </a:r>
            <a:endParaRPr lang="zh-CN" altLang="en-US" sz="2000" b="1"/>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783480" y="994670"/>
            <a:ext cx="1468967" cy="168726"/>
          </a:xfrm>
          <a:prstGeom prst="roundRect">
            <a:avLst/>
          </a:pr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矩形 17"/>
          <p:cNvSpPr/>
          <p:nvPr/>
        </p:nvSpPr>
        <p:spPr>
          <a:xfrm>
            <a:off x="937256" y="472624"/>
            <a:ext cx="2171065" cy="52197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2</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8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文本框 1"/>
          <p:cNvSpPr txBox="1"/>
          <p:nvPr/>
        </p:nvSpPr>
        <p:spPr>
          <a:xfrm>
            <a:off x="954405" y="1692910"/>
            <a:ext cx="10282555" cy="3415030"/>
          </a:xfrm>
          <a:prstGeom prst="rect">
            <a:avLst/>
          </a:prstGeom>
          <a:noFill/>
        </p:spPr>
        <p:txBody>
          <a:bodyPr wrap="square" rtlCol="0">
            <a:spAutoFit/>
          </a:bodyPr>
          <a:p>
            <a:pPr indent="0">
              <a:buFont typeface="Wingdings" panose="05000000000000000000" charset="0"/>
              <a:buNone/>
            </a:pPr>
            <a:r>
              <a:rPr sz="2400"/>
              <a:t>Raft 将一致性问题分解成了三个相对独立的子问题：</a:t>
            </a:r>
            <a:endParaRPr sz="2400"/>
          </a:p>
          <a:p>
            <a:pPr indent="0">
              <a:buFont typeface="Wingdings" panose="05000000000000000000" charset="0"/>
              <a:buNone/>
            </a:pPr>
            <a:endParaRPr sz="2400"/>
          </a:p>
          <a:p>
            <a:pPr marL="342900" indent="-342900">
              <a:buFont typeface="Wingdings" panose="05000000000000000000" charset="0"/>
              <a:buChar char=""/>
            </a:pPr>
            <a:r>
              <a:rPr sz="2400"/>
              <a:t>领导选举：当现存的领导人发生故障的时候, 一个新的领导人需要被选举出来</a:t>
            </a:r>
            <a:r>
              <a:rPr lang="zh-CN" sz="2400">
                <a:ea typeface="宋体" charset="0"/>
              </a:rPr>
              <a:t>。</a:t>
            </a:r>
            <a:endParaRPr lang="zh-CN" sz="2400">
              <a:ea typeface="宋体" charset="0"/>
            </a:endParaRPr>
          </a:p>
          <a:p>
            <a:pPr marL="342900" indent="-342900">
              <a:buFont typeface="Wingdings" panose="05000000000000000000" charset="0"/>
              <a:buChar char=""/>
            </a:pPr>
            <a:r>
              <a:rPr sz="2400"/>
              <a:t>日志复制：领导人必须从客户端接收日志条目（log entries）然后复制到集群中的其他节点，并强制要求其他节点的日志和自己保持一致。</a:t>
            </a:r>
            <a:endParaRPr sz="2400"/>
          </a:p>
          <a:p>
            <a:pPr marL="342900" indent="-342900">
              <a:buFont typeface="Wingdings" panose="05000000000000000000" charset="0"/>
              <a:buChar char=""/>
            </a:pPr>
            <a:r>
              <a:rPr sz="2400"/>
              <a:t>安全性：在 Raft 中安全性的关键</a:t>
            </a:r>
            <a:r>
              <a:rPr lang="zh-CN" sz="2400"/>
              <a:t>保证</a:t>
            </a:r>
            <a:r>
              <a:rPr sz="2400"/>
              <a:t>的状态机安全：如果有任何的服务器节点已经应用了一个确定的日志条目到它的状态机中，那么其他服务器节点不能在同一个日志索引位置应用一个不同的指令。</a:t>
            </a:r>
            <a:endParaRPr sz="240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9115350" y="4691801"/>
            <a:ext cx="3076650" cy="2166199"/>
          </a:xfrm>
          <a:custGeom>
            <a:avLst/>
            <a:gdLst>
              <a:gd name="connsiteX0" fmla="*/ 4155041 w 4354435"/>
              <a:gd name="connsiteY0" fmla="*/ 39 h 3065858"/>
              <a:gd name="connsiteX1" fmla="*/ 4271899 w 4354435"/>
              <a:gd name="connsiteY1" fmla="*/ 5311 h 3065858"/>
              <a:gd name="connsiteX2" fmla="*/ 4354435 w 4354435"/>
              <a:gd name="connsiteY2" fmla="*/ 19956 h 3065858"/>
              <a:gd name="connsiteX3" fmla="*/ 4354435 w 4354435"/>
              <a:gd name="connsiteY3" fmla="*/ 3065858 h 3065858"/>
              <a:gd name="connsiteX4" fmla="*/ 0 w 4354435"/>
              <a:gd name="connsiteY4" fmla="*/ 3065858 h 3065858"/>
              <a:gd name="connsiteX5" fmla="*/ 59647 w 4354435"/>
              <a:gd name="connsiteY5" fmla="*/ 2889036 h 3065858"/>
              <a:gd name="connsiteX6" fmla="*/ 418650 w 4354435"/>
              <a:gd name="connsiteY6" fmla="*/ 2227629 h 3065858"/>
              <a:gd name="connsiteX7" fmla="*/ 3771260 w 4354435"/>
              <a:gd name="connsiteY7" fmla="*/ 35696 h 3065858"/>
              <a:gd name="connsiteX8" fmla="*/ 4155041 w 4354435"/>
              <a:gd name="connsiteY8" fmla="*/ 39 h 3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4435" h="3065858">
                <a:moveTo>
                  <a:pt x="4155041" y="39"/>
                </a:moveTo>
                <a:cubicBezTo>
                  <a:pt x="4194627" y="-275"/>
                  <a:pt x="4233484" y="1269"/>
                  <a:pt x="4271899" y="5311"/>
                </a:cubicBezTo>
                <a:lnTo>
                  <a:pt x="4354435" y="19956"/>
                </a:lnTo>
                <a:lnTo>
                  <a:pt x="4354435" y="3065858"/>
                </a:lnTo>
                <a:lnTo>
                  <a:pt x="0" y="3065858"/>
                </a:lnTo>
                <a:lnTo>
                  <a:pt x="59647" y="2889036"/>
                </a:lnTo>
                <a:cubicBezTo>
                  <a:pt x="142308" y="2677262"/>
                  <a:pt x="262736" y="2453645"/>
                  <a:pt x="418650" y="2227629"/>
                </a:cubicBezTo>
                <a:cubicBezTo>
                  <a:pt x="834422" y="1624918"/>
                  <a:pt x="3398747" y="81183"/>
                  <a:pt x="3771260" y="35696"/>
                </a:cubicBezTo>
                <a:cubicBezTo>
                  <a:pt x="3910952" y="18638"/>
                  <a:pt x="4036281" y="981"/>
                  <a:pt x="4155041" y="39"/>
                </a:cubicBezTo>
                <a:close/>
              </a:path>
            </a:pathLst>
          </a:custGeom>
          <a:solidFill>
            <a:srgbClr val="F4C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3" name="任意多边形 12"/>
          <p:cNvSpPr/>
          <p:nvPr/>
        </p:nvSpPr>
        <p:spPr>
          <a:xfrm rot="5400000" flipV="1">
            <a:off x="-1436569" y="2726355"/>
            <a:ext cx="5568215" cy="2695076"/>
          </a:xfrm>
          <a:custGeom>
            <a:avLst/>
            <a:gdLst>
              <a:gd name="connsiteX0" fmla="*/ 0 w 3943252"/>
              <a:gd name="connsiteY0" fmla="*/ 0 h 1618806"/>
              <a:gd name="connsiteX1" fmla="*/ 3943252 w 3943252"/>
              <a:gd name="connsiteY1" fmla="*/ 0 h 1618806"/>
              <a:gd name="connsiteX2" fmla="*/ 3943252 w 3943252"/>
              <a:gd name="connsiteY2" fmla="*/ 1332037 h 1618806"/>
              <a:gd name="connsiteX3" fmla="*/ 3870912 w 3943252"/>
              <a:gd name="connsiteY3" fmla="*/ 1367860 h 1618806"/>
              <a:gd name="connsiteX4" fmla="*/ 2100014 w 3943252"/>
              <a:gd name="connsiteY4" fmla="*/ 1540044 h 1618806"/>
              <a:gd name="connsiteX5" fmla="*/ 6129 w 3943252"/>
              <a:gd name="connsiteY5" fmla="*/ 16657 h 16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3252" h="1618806">
                <a:moveTo>
                  <a:pt x="0" y="0"/>
                </a:moveTo>
                <a:lnTo>
                  <a:pt x="3943252" y="0"/>
                </a:lnTo>
                <a:lnTo>
                  <a:pt x="3943252" y="1332037"/>
                </a:lnTo>
                <a:lnTo>
                  <a:pt x="3870912" y="1367860"/>
                </a:lnTo>
                <a:cubicBezTo>
                  <a:pt x="3373556" y="1594678"/>
                  <a:pt x="2643841" y="1704284"/>
                  <a:pt x="2100014" y="1540044"/>
                </a:cubicBezTo>
                <a:cubicBezTo>
                  <a:pt x="1510868" y="1362116"/>
                  <a:pt x="341372" y="738881"/>
                  <a:pt x="6129" y="16657"/>
                </a:cubicBezTo>
                <a:close/>
              </a:path>
            </a:pathLst>
          </a:custGeom>
          <a:solidFill>
            <a:srgbClr val="F1ED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8" name="任意多边形 7"/>
          <p:cNvSpPr/>
          <p:nvPr/>
        </p:nvSpPr>
        <p:spPr>
          <a:xfrm rot="6008055" flipV="1">
            <a:off x="1751024" y="3992917"/>
            <a:ext cx="1453486" cy="1813977"/>
          </a:xfrm>
          <a:custGeom>
            <a:avLst/>
            <a:gdLst>
              <a:gd name="connsiteX0" fmla="*/ 231006 w 1174282"/>
              <a:gd name="connsiteY0" fmla="*/ 0 h 1443789"/>
              <a:gd name="connsiteX1" fmla="*/ 1058779 w 1174282"/>
              <a:gd name="connsiteY1" fmla="*/ 86627 h 1443789"/>
              <a:gd name="connsiteX2" fmla="*/ 1174282 w 1174282"/>
              <a:gd name="connsiteY2" fmla="*/ 1443789 h 1443789"/>
              <a:gd name="connsiteX3" fmla="*/ 0 w 1174282"/>
              <a:gd name="connsiteY3" fmla="*/ 1241659 h 1443789"/>
              <a:gd name="connsiteX4" fmla="*/ 231006 w 1174282"/>
              <a:gd name="connsiteY4" fmla="*/ 0 h 1443789"/>
              <a:gd name="connsiteX0-1" fmla="*/ 231006 w 1257704"/>
              <a:gd name="connsiteY0-2" fmla="*/ 122490 h 1566279"/>
              <a:gd name="connsiteX1-3" fmla="*/ 1058779 w 1257704"/>
              <a:gd name="connsiteY1-4" fmla="*/ 209117 h 1566279"/>
              <a:gd name="connsiteX2-5" fmla="*/ 1174282 w 1257704"/>
              <a:gd name="connsiteY2-6" fmla="*/ 1566279 h 1566279"/>
              <a:gd name="connsiteX3-7" fmla="*/ 0 w 1257704"/>
              <a:gd name="connsiteY3-8" fmla="*/ 1364149 h 1566279"/>
              <a:gd name="connsiteX4-9" fmla="*/ 231006 w 1257704"/>
              <a:gd name="connsiteY4-10" fmla="*/ 122490 h 1566279"/>
              <a:gd name="connsiteX0-11" fmla="*/ 286061 w 1312759"/>
              <a:gd name="connsiteY0-12" fmla="*/ 122490 h 1566279"/>
              <a:gd name="connsiteX1-13" fmla="*/ 1113834 w 1312759"/>
              <a:gd name="connsiteY1-14" fmla="*/ 209117 h 1566279"/>
              <a:gd name="connsiteX2-15" fmla="*/ 1229337 w 1312759"/>
              <a:gd name="connsiteY2-16" fmla="*/ 1566279 h 1566279"/>
              <a:gd name="connsiteX3-17" fmla="*/ 55055 w 1312759"/>
              <a:gd name="connsiteY3-18" fmla="*/ 1364149 h 1566279"/>
              <a:gd name="connsiteX4-19" fmla="*/ 286061 w 1312759"/>
              <a:gd name="connsiteY4-20" fmla="*/ 122490 h 1566279"/>
              <a:gd name="connsiteX0-21" fmla="*/ 284767 w 1311465"/>
              <a:gd name="connsiteY0-22" fmla="*/ 155261 h 1599050"/>
              <a:gd name="connsiteX1-23" fmla="*/ 1112540 w 1311465"/>
              <a:gd name="connsiteY1-24" fmla="*/ 241888 h 1599050"/>
              <a:gd name="connsiteX2-25" fmla="*/ 1228043 w 1311465"/>
              <a:gd name="connsiteY2-26" fmla="*/ 1599050 h 1599050"/>
              <a:gd name="connsiteX3-27" fmla="*/ 53761 w 1311465"/>
              <a:gd name="connsiteY3-28" fmla="*/ 1396920 h 1599050"/>
              <a:gd name="connsiteX4-29" fmla="*/ 284767 w 1311465"/>
              <a:gd name="connsiteY4-30" fmla="*/ 155261 h 1599050"/>
              <a:gd name="connsiteX0-31" fmla="*/ 286061 w 1312759"/>
              <a:gd name="connsiteY0-32" fmla="*/ 122491 h 1566280"/>
              <a:gd name="connsiteX1-33" fmla="*/ 1113834 w 1312759"/>
              <a:gd name="connsiteY1-34" fmla="*/ 209118 h 1566280"/>
              <a:gd name="connsiteX2-35" fmla="*/ 1229337 w 1312759"/>
              <a:gd name="connsiteY2-36" fmla="*/ 1566280 h 1566280"/>
              <a:gd name="connsiteX3-37" fmla="*/ 55055 w 1312759"/>
              <a:gd name="connsiteY3-38" fmla="*/ 1364150 h 1566280"/>
              <a:gd name="connsiteX4-39" fmla="*/ 286061 w 1312759"/>
              <a:gd name="connsiteY4-40" fmla="*/ 122491 h 1566280"/>
              <a:gd name="connsiteX0-41" fmla="*/ 387270 w 1413968"/>
              <a:gd name="connsiteY0-42" fmla="*/ 122491 h 1566280"/>
              <a:gd name="connsiteX1-43" fmla="*/ 1215043 w 1413968"/>
              <a:gd name="connsiteY1-44" fmla="*/ 209118 h 1566280"/>
              <a:gd name="connsiteX2-45" fmla="*/ 1330546 w 1413968"/>
              <a:gd name="connsiteY2-46" fmla="*/ 1566280 h 1566280"/>
              <a:gd name="connsiteX3-47" fmla="*/ 156264 w 1413968"/>
              <a:gd name="connsiteY3-48" fmla="*/ 1364150 h 1566280"/>
              <a:gd name="connsiteX4-49" fmla="*/ 387270 w 1413968"/>
              <a:gd name="connsiteY4-50" fmla="*/ 122491 h 1566280"/>
              <a:gd name="connsiteX0-51" fmla="*/ 328547 w 1355245"/>
              <a:gd name="connsiteY0-52" fmla="*/ 122491 h 1592705"/>
              <a:gd name="connsiteX1-53" fmla="*/ 1156320 w 1355245"/>
              <a:gd name="connsiteY1-54" fmla="*/ 209118 h 1592705"/>
              <a:gd name="connsiteX2-55" fmla="*/ 1271823 w 1355245"/>
              <a:gd name="connsiteY2-56" fmla="*/ 1566280 h 1592705"/>
              <a:gd name="connsiteX3-57" fmla="*/ 97541 w 1355245"/>
              <a:gd name="connsiteY3-58" fmla="*/ 1364150 h 1592705"/>
              <a:gd name="connsiteX4-59" fmla="*/ 328547 w 1355245"/>
              <a:gd name="connsiteY4-60" fmla="*/ 122491 h 1592705"/>
              <a:gd name="connsiteX0-61" fmla="*/ 328547 w 1450783"/>
              <a:gd name="connsiteY0-62" fmla="*/ 122491 h 1592705"/>
              <a:gd name="connsiteX1-63" fmla="*/ 1156320 w 1450783"/>
              <a:gd name="connsiteY1-64" fmla="*/ 209118 h 1592705"/>
              <a:gd name="connsiteX2-65" fmla="*/ 1271823 w 1450783"/>
              <a:gd name="connsiteY2-66" fmla="*/ 1566280 h 1592705"/>
              <a:gd name="connsiteX3-67" fmla="*/ 97541 w 1450783"/>
              <a:gd name="connsiteY3-68" fmla="*/ 1364150 h 1592705"/>
              <a:gd name="connsiteX4-69" fmla="*/ 328547 w 1450783"/>
              <a:gd name="connsiteY4-70" fmla="*/ 122491 h 1592705"/>
              <a:gd name="connsiteX0-71" fmla="*/ 328547 w 1408005"/>
              <a:gd name="connsiteY0-72" fmla="*/ 122491 h 1757216"/>
              <a:gd name="connsiteX1-73" fmla="*/ 1156320 w 1408005"/>
              <a:gd name="connsiteY1-74" fmla="*/ 209118 h 1757216"/>
              <a:gd name="connsiteX2-75" fmla="*/ 1271823 w 1408005"/>
              <a:gd name="connsiteY2-76" fmla="*/ 1566280 h 1757216"/>
              <a:gd name="connsiteX3-77" fmla="*/ 97541 w 1408005"/>
              <a:gd name="connsiteY3-78" fmla="*/ 1364150 h 1757216"/>
              <a:gd name="connsiteX4-79" fmla="*/ 328547 w 1408005"/>
              <a:gd name="connsiteY4-80" fmla="*/ 122491 h 175721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8005" h="1757216">
                <a:moveTo>
                  <a:pt x="328547" y="122491"/>
                </a:moveTo>
                <a:cubicBezTo>
                  <a:pt x="505010" y="-70014"/>
                  <a:pt x="999107" y="-31513"/>
                  <a:pt x="1156320" y="209118"/>
                </a:cubicBezTo>
                <a:cubicBezTo>
                  <a:pt x="1313533" y="449749"/>
                  <a:pt x="1566998" y="1229396"/>
                  <a:pt x="1271823" y="1566280"/>
                </a:cubicBezTo>
                <a:cubicBezTo>
                  <a:pt x="976648" y="1903164"/>
                  <a:pt x="354214" y="1768411"/>
                  <a:pt x="97541" y="1364150"/>
                </a:cubicBezTo>
                <a:cubicBezTo>
                  <a:pt x="-159132" y="959889"/>
                  <a:pt x="152084" y="314996"/>
                  <a:pt x="328547" y="122491"/>
                </a:cubicBezTo>
                <a:close/>
              </a:path>
            </a:pathLst>
          </a:custGeom>
          <a:solidFill>
            <a:srgbClr val="EECC9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4" name="文本框 13"/>
          <p:cNvSpPr txBox="1"/>
          <p:nvPr/>
        </p:nvSpPr>
        <p:spPr>
          <a:xfrm>
            <a:off x="6579235" y="292100"/>
            <a:ext cx="224345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算法</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简介</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2" name="椭圆 21"/>
          <p:cNvSpPr/>
          <p:nvPr/>
        </p:nvSpPr>
        <p:spPr>
          <a:xfrm>
            <a:off x="5664200" y="29972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3" name="文本框 22"/>
          <p:cNvSpPr txBox="1"/>
          <p:nvPr/>
        </p:nvSpPr>
        <p:spPr>
          <a:xfrm>
            <a:off x="5721985" y="421640"/>
            <a:ext cx="53530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01</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5" name="文本框 24"/>
          <p:cNvSpPr txBox="1"/>
          <p:nvPr/>
        </p:nvSpPr>
        <p:spPr>
          <a:xfrm>
            <a:off x="6615430" y="1903730"/>
            <a:ext cx="33464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Raft-Leader</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选举</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6" name="椭圆 25"/>
          <p:cNvSpPr/>
          <p:nvPr/>
        </p:nvSpPr>
        <p:spPr>
          <a:xfrm>
            <a:off x="5687979" y="191224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7" name="文本框 26"/>
          <p:cNvSpPr txBox="1"/>
          <p:nvPr/>
        </p:nvSpPr>
        <p:spPr>
          <a:xfrm>
            <a:off x="5721851" y="205209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03</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9" name="文本框 28"/>
          <p:cNvSpPr txBox="1"/>
          <p:nvPr/>
        </p:nvSpPr>
        <p:spPr>
          <a:xfrm>
            <a:off x="6615430" y="2692400"/>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a:t>
            </a:r>
            <a:endParaRPr lang="zh-CN" altLang="en-US" sz="2400" b="1"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0" name="椭圆 29"/>
          <p:cNvSpPr/>
          <p:nvPr/>
        </p:nvSpPr>
        <p:spPr>
          <a:xfrm>
            <a:off x="5700679" y="2699552"/>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1" name="文本框 30"/>
          <p:cNvSpPr txBox="1"/>
          <p:nvPr/>
        </p:nvSpPr>
        <p:spPr>
          <a:xfrm>
            <a:off x="5758462" y="2839408"/>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04</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7" name="文本框 32"/>
          <p:cNvSpPr txBox="1"/>
          <p:nvPr/>
        </p:nvSpPr>
        <p:spPr>
          <a:xfrm>
            <a:off x="1960554" y="3556759"/>
            <a:ext cx="191092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CONTENTS</a:t>
            </a:r>
            <a:endParaRPr lang="en-US" altLang="zh-CN" sz="200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38" name="PA_文本框 2"/>
          <p:cNvSpPr txBox="1"/>
          <p:nvPr/>
        </p:nvSpPr>
        <p:spPr>
          <a:xfrm>
            <a:off x="1960554" y="2680112"/>
            <a:ext cx="1982964" cy="954107"/>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rPr>
              <a:t>目录</a:t>
            </a:r>
            <a:endParaRPr lang="en-US" sz="5600" b="0" dirty="0">
              <a:solidFill>
                <a:srgbClr val="5A3D20"/>
              </a:solidFill>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4" name="文本框 3"/>
          <p:cNvSpPr txBox="1"/>
          <p:nvPr/>
        </p:nvSpPr>
        <p:spPr>
          <a:xfrm>
            <a:off x="6579155" y="1115063"/>
            <a:ext cx="2243403" cy="46037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复制状态</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机</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5" name="椭圆 4"/>
          <p:cNvSpPr/>
          <p:nvPr/>
        </p:nvSpPr>
        <p:spPr>
          <a:xfrm>
            <a:off x="5665754" y="1115316"/>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6" name="文本框 5"/>
          <p:cNvSpPr txBox="1"/>
          <p:nvPr/>
        </p:nvSpPr>
        <p:spPr>
          <a:xfrm>
            <a:off x="5700261" y="1255172"/>
            <a:ext cx="535087" cy="369332"/>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02</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7" name="文本框 6"/>
          <p:cNvSpPr txBox="1"/>
          <p:nvPr/>
        </p:nvSpPr>
        <p:spPr>
          <a:xfrm>
            <a:off x="6615430" y="3449955"/>
            <a:ext cx="249999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Raft-</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安全</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性</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9" name="椭圆 8"/>
          <p:cNvSpPr/>
          <p:nvPr/>
        </p:nvSpPr>
        <p:spPr>
          <a:xfrm>
            <a:off x="5700679" y="3457831"/>
            <a:ext cx="657712" cy="657712"/>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0" name="文本框 9"/>
          <p:cNvSpPr txBox="1"/>
          <p:nvPr/>
        </p:nvSpPr>
        <p:spPr>
          <a:xfrm>
            <a:off x="5735186" y="3597687"/>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05</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7" name="文本框 16"/>
          <p:cNvSpPr txBox="1"/>
          <p:nvPr/>
        </p:nvSpPr>
        <p:spPr>
          <a:xfrm>
            <a:off x="6615350" y="4271013"/>
            <a:ext cx="2243403"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日志</a:t>
            </a:r>
            <a:r>
              <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压缩</a:t>
            </a:r>
            <a:endParaRPr kumimoji="0" lang="zh-CN" altLang="en-US" sz="2400" b="1" i="0" u="none" strike="noStrike" kern="1200" cap="none" spc="0" normalizeH="0" baseline="0" noProof="0" dirty="0">
              <a:ln>
                <a:noFill/>
              </a:ln>
              <a:solidFill>
                <a:srgbClr val="5A3D20"/>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8" name="椭圆 17"/>
          <p:cNvSpPr/>
          <p:nvPr/>
        </p:nvSpPr>
        <p:spPr>
          <a:xfrm>
            <a:off x="5700395" y="4297680"/>
            <a:ext cx="657860" cy="657860"/>
          </a:xfrm>
          <a:prstGeom prst="ellipse">
            <a:avLst/>
          </a:prstGeom>
          <a:solidFill>
            <a:srgbClr val="563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19" name="文本框 18"/>
          <p:cNvSpPr txBox="1"/>
          <p:nvPr/>
        </p:nvSpPr>
        <p:spPr>
          <a:xfrm>
            <a:off x="5735186" y="4437792"/>
            <a:ext cx="53508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rPr>
              <a:t>06</a:t>
            </a:r>
            <a:endParaRPr kumimoji="0" lang="zh-CN" altLang="en-US" b="0" i="0" u="none" strike="noStrike" kern="1200" cap="none" spc="0" normalizeH="0" baseline="0" noProof="0" dirty="0">
              <a:ln>
                <a:noFill/>
              </a:ln>
              <a:solidFill>
                <a:srgbClr val="FAF6F5"/>
              </a:solidFill>
              <a:effectLst/>
              <a:uLnTx/>
              <a:uFillTx/>
              <a:latin typeface="思源黑体 CN Medium" panose="020B0600000000000000" pitchFamily="34" charset="-122"/>
              <a:ea typeface="思源黑体 CN Regular" panose="020B0500000000000000" pitchFamily="34" charset="-122"/>
              <a:sym typeface="思源黑体 CN Medium" panose="020B0600000000000000" pitchFamily="34" charset="-122"/>
            </a:endParaRPr>
          </a:p>
        </p:txBody>
      </p:sp>
      <p:sp>
        <p:nvSpPr>
          <p:cNvPr id="2" name="燕尾形 1"/>
          <p:cNvSpPr/>
          <p:nvPr/>
        </p:nvSpPr>
        <p:spPr>
          <a:xfrm>
            <a:off x="4378960" y="2044700"/>
            <a:ext cx="1028065" cy="3302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PA" val="v4.1.3"/>
</p:tagLst>
</file>

<file path=ppt/tags/tag2.xml><?xml version="1.0" encoding="utf-8"?>
<p:tagLst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5258</Words>
  <Application>WPS 文字</Application>
  <PresentationFormat>自定义</PresentationFormat>
  <Paragraphs>340</Paragraphs>
  <Slides>28</Slides>
  <Notes>1</Notes>
  <HiddenSlides>1</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28</vt:i4>
      </vt:variant>
    </vt:vector>
  </HeadingPairs>
  <TitlesOfParts>
    <vt:vector size="55" baseType="lpstr">
      <vt:lpstr>Arial</vt:lpstr>
      <vt:lpstr>宋体</vt:lpstr>
      <vt:lpstr>Wingdings</vt:lpstr>
      <vt:lpstr>思源黑体 CN Medium</vt:lpstr>
      <vt:lpstr>思源黑体 CN Regular</vt:lpstr>
      <vt:lpstr>汉仪中黑KW</vt:lpstr>
      <vt:lpstr>Arial</vt:lpstr>
      <vt:lpstr>微软雅黑</vt:lpstr>
      <vt:lpstr>Wingdings</vt:lpstr>
      <vt:lpstr>华文楷体</vt:lpstr>
      <vt:lpstr>DejaVu Math TeX Gyre</vt:lpstr>
      <vt:lpstr>宋体</vt:lpstr>
      <vt:lpstr>微软雅黑</vt:lpstr>
      <vt:lpstr>汉仪旗黑</vt:lpstr>
      <vt:lpstr>Arial Unicode MS</vt:lpstr>
      <vt:lpstr>等线</vt:lpstr>
      <vt:lpstr>汉仪书宋二KW</vt:lpstr>
      <vt:lpstr>等线 Light</vt:lpstr>
      <vt:lpstr>汉仪中等线KW</vt:lpstr>
      <vt:lpstr>Calibri</vt:lpstr>
      <vt:lpstr>Helvetica Neue</vt:lpstr>
      <vt:lpstr>BatangChe</vt:lpstr>
      <vt:lpstr>Apple SD Gothic Neo</vt:lpstr>
      <vt:lpstr>STIX Two Math</vt:lpstr>
      <vt:lpstr>汉仪中黑简</vt:lpstr>
      <vt:lpstr>Arial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BMI</dc:creator>
  <cp:lastModifiedBy>池小文</cp:lastModifiedBy>
  <cp:revision>160</cp:revision>
  <dcterms:created xsi:type="dcterms:W3CDTF">2023-02-14T10:30:05Z</dcterms:created>
  <dcterms:modified xsi:type="dcterms:W3CDTF">2023-02-14T10:30:05Z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B24429FA22BF80471E3CC56343D92EA3</vt:lpwstr>
  </property>
  <property fmtid="{D5CDD505-2E9C-101B-9397-08002B2CF9AE}" pid="3" name="KSOProductBuildVer">
    <vt:lpwstr>2052-5.2.0.7734</vt:lpwstr>
  </property>
</Properties>
</file>